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2" r:id="rId2"/>
    <p:sldId id="271" r:id="rId3"/>
    <p:sldId id="257" r:id="rId4"/>
    <p:sldId id="273" r:id="rId5"/>
    <p:sldId id="274" r:id="rId6"/>
    <p:sldId id="275" r:id="rId7"/>
    <p:sldId id="276" r:id="rId8"/>
    <p:sldId id="277" r:id="rId9"/>
    <p:sldId id="268" r:id="rId10"/>
    <p:sldId id="270"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1769" autoAdjust="0"/>
  </p:normalViewPr>
  <p:slideViewPr>
    <p:cSldViewPr snapToGrid="0" showGuides="1">
      <p:cViewPr varScale="1">
        <p:scale>
          <a:sx n="103" d="100"/>
          <a:sy n="103" d="100"/>
        </p:scale>
        <p:origin x="2096"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6DD3F07-5889-44E9-911B-A19684866987}" type="datetimeFigureOut">
              <a:rPr lang="en-US" smtClean="0"/>
              <a:t>9/13/24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1A27F-383C-4F4F-A9B3-63EE786FAB59}" type="slidenum">
              <a:rPr lang="en-US" smtClean="0"/>
              <a:t>‹#›</a:t>
            </a:fld>
            <a:endParaRPr lang="en-US"/>
          </a:p>
        </p:txBody>
      </p:sp>
    </p:spTree>
    <p:extLst>
      <p:ext uri="{BB962C8B-B14F-4D97-AF65-F5344CB8AC3E}">
        <p14:creationId xmlns:p14="http://schemas.microsoft.com/office/powerpoint/2010/main" val="2551122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1A27F-383C-4F4F-A9B3-63EE786FAB59}" type="slidenum">
              <a:rPr lang="en-US" smtClean="0"/>
              <a:t>1</a:t>
            </a:fld>
            <a:endParaRPr lang="en-US"/>
          </a:p>
        </p:txBody>
      </p:sp>
    </p:spTree>
    <p:extLst>
      <p:ext uri="{BB962C8B-B14F-4D97-AF65-F5344CB8AC3E}">
        <p14:creationId xmlns:p14="http://schemas.microsoft.com/office/powerpoint/2010/main" val="219957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0"/>
              </a:spcBef>
              <a:spcAft>
                <a:spcPts val="10"/>
              </a:spcAft>
            </a:pP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You’ll need your Social Security number and email address to create your FSA ID. It takes about three to five days for your FSA ID to be activated and you’ll need an active FSA ID to complete your FAFSA.</a:t>
            </a:r>
            <a:endParaRPr lang="en-US" sz="1800" dirty="0">
              <a:effectLst/>
              <a:latin typeface="Times"/>
              <a:ea typeface="Times New Roman" panose="02020603050405020304" pitchFamily="18" charset="0"/>
              <a:cs typeface="Times New Roman" panose="02020603050405020304" pitchFamily="18" charset="0"/>
            </a:endParaRPr>
          </a:p>
          <a:p>
            <a:pPr marL="0" marR="0">
              <a:spcBef>
                <a:spcPts val="10"/>
              </a:spcBef>
              <a:spcAft>
                <a:spcPts val="10"/>
              </a:spcAft>
            </a:pP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a:spcBef>
                <a:spcPts val="10"/>
              </a:spcBef>
              <a:spcAft>
                <a:spcPts val="10"/>
              </a:spcAft>
            </a:pP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Your parents and any other contributors will also need </a:t>
            </a:r>
            <a:r>
              <a:rPr lang="en-US" sz="180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their Social Security </a:t>
            </a: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numbers and email addresses when creating their FSA IDs. </a:t>
            </a: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A21A27F-383C-4F4F-A9B3-63EE786FAB59}" type="slidenum">
              <a:rPr lang="en-US" smtClean="0"/>
              <a:t>10</a:t>
            </a:fld>
            <a:endParaRPr lang="en-US"/>
          </a:p>
        </p:txBody>
      </p:sp>
    </p:spTree>
    <p:extLst>
      <p:ext uri="{BB962C8B-B14F-4D97-AF65-F5344CB8AC3E}">
        <p14:creationId xmlns:p14="http://schemas.microsoft.com/office/powerpoint/2010/main" val="84271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0" dirty="0">
                <a:solidFill>
                  <a:srgbClr val="000000"/>
                </a:solidFill>
                <a:effectLst/>
                <a:latin typeface="Lato" panose="020F0502020204030203" pitchFamily="34" charset="0"/>
                <a:ea typeface="SimSun" panose="02010600030101010101" pitchFamily="2" charset="-122"/>
                <a:cs typeface="Arial" panose="020B0604020202020204" pitchFamily="34" charset="0"/>
              </a:rPr>
              <a:t>Don’t miss out on money for college!</a:t>
            </a:r>
            <a:endParaRPr lang="en-US" sz="1800" b="1" dirty="0">
              <a:solidFill>
                <a:srgbClr val="000000"/>
              </a:solidFill>
              <a:effectLst/>
              <a:latin typeface="Lato Semibold" panose="020F0502020204030203" pitchFamily="34" charset="0"/>
              <a:ea typeface="SimSun" panose="02010600030101010101" pitchFamily="2" charset="-122"/>
              <a:cs typeface="Times New Roman (Headings CS)"/>
            </a:endParaRPr>
          </a:p>
          <a:p>
            <a:pPr marL="0" marR="0">
              <a:spcBef>
                <a:spcPts val="0"/>
              </a:spcBef>
              <a:spcAft>
                <a:spcPts val="0"/>
              </a:spcAft>
            </a:pPr>
            <a:r>
              <a:rPr lang="en-US" sz="1800" dirty="0">
                <a:effectLst/>
                <a:latin typeface="Lato" panose="020F050202020403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Lato" panose="020F0502020204030203" pitchFamily="34" charset="0"/>
                <a:ea typeface="Times New Roman" panose="02020603050405020304" pitchFamily="18" charset="0"/>
                <a:cs typeface="Times New Roman" panose="02020603050405020304" pitchFamily="18" charset="0"/>
              </a:rPr>
              <a:t>If you need any help completing the FAFSA or planning for college or career school, I’m here! Just swing by my office/make an appointment.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DA21A27F-383C-4F4F-A9B3-63EE786FAB59}" type="slidenum">
              <a:rPr lang="en-US" smtClean="0"/>
              <a:t>11</a:t>
            </a:fld>
            <a:endParaRPr lang="en-US"/>
          </a:p>
        </p:txBody>
      </p:sp>
    </p:spTree>
    <p:extLst>
      <p:ext uri="{BB962C8B-B14F-4D97-AF65-F5344CB8AC3E}">
        <p14:creationId xmlns:p14="http://schemas.microsoft.com/office/powerpoint/2010/main" val="308658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Are you planning to </a:t>
            </a:r>
            <a:r>
              <a:rPr lang="en-US" sz="1800" dirty="0">
                <a:solidFill>
                  <a:srgbClr val="000000"/>
                </a:solidFill>
                <a:effectLst/>
                <a:latin typeface="Lato" panose="020F0502020204030203" pitchFamily="34" charset="0"/>
                <a:ea typeface="Times New Roman" panose="02020603050405020304" pitchFamily="18" charset="0"/>
              </a:rPr>
              <a:t>attend a Michigan community college, university or career school? You may qualify for thousands of dollars in scholarships!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A21A27F-383C-4F4F-A9B3-63EE786FAB59}" type="slidenum">
              <a:rPr lang="en-US" smtClean="0"/>
              <a:t>2</a:t>
            </a:fld>
            <a:endParaRPr lang="en-US"/>
          </a:p>
        </p:txBody>
      </p:sp>
    </p:spTree>
    <p:extLst>
      <p:ext uri="{BB962C8B-B14F-4D97-AF65-F5344CB8AC3E}">
        <p14:creationId xmlns:p14="http://schemas.microsoft.com/office/powerpoint/2010/main" val="165784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Interested in earning a skill certificate or associate degree? Or are you planning to attend a community college before transferring to a four-year university? The new Community College Guarantee may be for you! It offers tuition-free community college at eligible in-district schools.</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DA21A27F-383C-4F4F-A9B3-63EE786FAB59}" type="slidenum">
              <a:rPr lang="en-US" smtClean="0"/>
              <a:t>3</a:t>
            </a:fld>
            <a:endParaRPr lang="en-US"/>
          </a:p>
        </p:txBody>
      </p:sp>
    </p:spTree>
    <p:extLst>
      <p:ext uri="{BB962C8B-B14F-4D97-AF65-F5344CB8AC3E}">
        <p14:creationId xmlns:p14="http://schemas.microsoft.com/office/powerpoint/2010/main" val="381968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Lato" panose="020F0502020204030203" pitchFamily="34" charset="0"/>
                <a:ea typeface="Times New Roman" panose="02020603050405020304" pitchFamily="18" charset="0"/>
              </a:rPr>
              <a:t>All Michigan high school seniors are eligible for the Community College Guarantee! There are </a:t>
            </a:r>
            <a:r>
              <a:rPr lang="en-US" sz="1800" i="1" dirty="0">
                <a:effectLst/>
                <a:latin typeface="Lato" panose="020F0502020204030203" pitchFamily="34" charset="0"/>
                <a:ea typeface="Times New Roman" panose="02020603050405020304" pitchFamily="18" charset="0"/>
              </a:rPr>
              <a:t>no</a:t>
            </a:r>
            <a:r>
              <a:rPr lang="en-US" sz="1800" dirty="0">
                <a:effectLst/>
                <a:latin typeface="Lato" panose="020F0502020204030203" pitchFamily="34" charset="0"/>
                <a:ea typeface="Times New Roman" panose="02020603050405020304" pitchFamily="18" charset="0"/>
              </a:rPr>
              <a:t> GPA or income requirements.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Lato" panose="020F050202020403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Plus, if you receive the Federal Pell Grant, you’re eligible for an extra $1,000 to help pay for living expenses like books, transportation and rent.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Lato" panose="020F050202020403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Lato" panose="020F0502020204030203" pitchFamily="34" charset="0"/>
                <a:ea typeface="Times New Roman" panose="02020603050405020304" pitchFamily="18" charset="0"/>
                <a:cs typeface="Times New Roman" panose="02020603050405020304" pitchFamily="18" charset="0"/>
              </a:rPr>
              <a:t>All you have to do to apply is complete the 2025-2026 FAFSA.</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DA21A27F-383C-4F4F-A9B3-63EE786FAB59}" type="slidenum">
              <a:rPr lang="en-US" smtClean="0"/>
              <a:t>4</a:t>
            </a:fld>
            <a:endParaRPr lang="en-US"/>
          </a:p>
        </p:txBody>
      </p:sp>
    </p:spTree>
    <p:extLst>
      <p:ext uri="{BB962C8B-B14F-4D97-AF65-F5344CB8AC3E}">
        <p14:creationId xmlns:p14="http://schemas.microsoft.com/office/powerpoint/2010/main" val="176876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0" dirty="0">
                <a:solidFill>
                  <a:srgbClr val="000000"/>
                </a:solidFill>
                <a:effectLst/>
                <a:highlight>
                  <a:srgbClr val="FFFFFF"/>
                </a:highlight>
                <a:latin typeface="Lato" panose="020F0502020204030203" pitchFamily="34" charset="0"/>
                <a:ea typeface="SimSun" panose="02010600030101010101" pitchFamily="2" charset="-122"/>
                <a:cs typeface="Times New Roman (Headings CS)"/>
              </a:rPr>
              <a:t>Want to earn a bachelor’s degree? The Michigan Achievement Scholarship could be for you! It offers up to $27,500 in college scholarships for eligible public or private universities in Michigan.</a:t>
            </a:r>
            <a:endParaRPr lang="en-US" sz="1800" b="1" dirty="0">
              <a:solidFill>
                <a:srgbClr val="000000"/>
              </a:solidFill>
              <a:effectLst/>
              <a:latin typeface="Lato Semibold" panose="020F0502020204030203" pitchFamily="34" charset="0"/>
              <a:ea typeface="SimSun" panose="02010600030101010101" pitchFamily="2" charset="-122"/>
              <a:cs typeface="Times New Roman (Headings CS)"/>
            </a:endParaRPr>
          </a:p>
        </p:txBody>
      </p:sp>
      <p:sp>
        <p:nvSpPr>
          <p:cNvPr id="4" name="Slide Number Placeholder 3"/>
          <p:cNvSpPr>
            <a:spLocks noGrp="1"/>
          </p:cNvSpPr>
          <p:nvPr>
            <p:ph type="sldNum" sz="quarter" idx="5"/>
          </p:nvPr>
        </p:nvSpPr>
        <p:spPr/>
        <p:txBody>
          <a:bodyPr/>
          <a:lstStyle/>
          <a:p>
            <a:fld id="{DA21A27F-383C-4F4F-A9B3-63EE786FAB59}" type="slidenum">
              <a:rPr lang="en-US" smtClean="0"/>
              <a:t>5</a:t>
            </a:fld>
            <a:endParaRPr lang="en-US"/>
          </a:p>
        </p:txBody>
      </p:sp>
    </p:spTree>
    <p:extLst>
      <p:ext uri="{BB962C8B-B14F-4D97-AF65-F5344CB8AC3E}">
        <p14:creationId xmlns:p14="http://schemas.microsoft.com/office/powerpoint/2010/main" val="3819680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You don’t need to be a stellar student or all-star athlete to qualify for the Michigan Achievement Scholarship. </a:t>
            </a: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And there’s no application essay required.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10"/>
              </a:spcBef>
              <a:spcAft>
                <a:spcPts val="10"/>
              </a:spcAft>
            </a:pP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r>
              <a:rPr lang="en-US" sz="1800" dirty="0">
                <a:effectLst/>
                <a:latin typeface="Lato" panose="020F0502020204030203" pitchFamily="34" charset="0"/>
                <a:ea typeface="Times New Roman" panose="02020603050405020304" pitchFamily="18" charset="0"/>
                <a:cs typeface="Arial" panose="020B0604020202020204" pitchFamily="34" charset="0"/>
              </a:rPr>
              <a:t>You won’t know if you’re eligible unless you fill out your FAFSA!</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DA21A27F-383C-4F4F-A9B3-63EE786FAB59}" type="slidenum">
              <a:rPr lang="en-US" smtClean="0"/>
              <a:t>6</a:t>
            </a:fld>
            <a:endParaRPr lang="en-US"/>
          </a:p>
        </p:txBody>
      </p:sp>
    </p:spTree>
    <p:extLst>
      <p:ext uri="{BB962C8B-B14F-4D97-AF65-F5344CB8AC3E}">
        <p14:creationId xmlns:p14="http://schemas.microsoft.com/office/powerpoint/2010/main" val="64536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Lato" panose="020F0502020204030203" pitchFamily="34" charset="0"/>
                <a:ea typeface="Times New Roman" panose="02020603050405020304" pitchFamily="18" charset="0"/>
              </a:rPr>
              <a:t>The Michigan Achievement Skills Scholarship might be right for you if you’d like to develop your skills in a career training program. If you qualify, you could receive up to $4,000 for career school.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A21A27F-383C-4F4F-A9B3-63EE786FAB59}" type="slidenum">
              <a:rPr lang="en-US" smtClean="0"/>
              <a:t>7</a:t>
            </a:fld>
            <a:endParaRPr lang="en-US"/>
          </a:p>
        </p:txBody>
      </p:sp>
    </p:spTree>
    <p:extLst>
      <p:ext uri="{BB962C8B-B14F-4D97-AF65-F5344CB8AC3E}">
        <p14:creationId xmlns:p14="http://schemas.microsoft.com/office/powerpoint/2010/main" val="47201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To apply for the Michigan Achievement Skills Scholarship, just pick an eligible career training provider and complete your application through the </a:t>
            </a:r>
            <a:r>
              <a:rPr lang="en-US" sz="1800" dirty="0" err="1">
                <a:solidFill>
                  <a:srgbClr val="000000"/>
                </a:solidFill>
                <a:effectLst/>
                <a:latin typeface="Lato" panose="020F0502020204030203" pitchFamily="34" charset="0"/>
                <a:ea typeface="Times New Roman" panose="02020603050405020304" pitchFamily="18" charset="0"/>
                <a:cs typeface="Arial" panose="020B0604020202020204" pitchFamily="34" charset="0"/>
              </a:rPr>
              <a:t>MiSSG</a:t>
            </a:r>
            <a:r>
              <a:rPr lang="en-US" sz="1800" dirty="0">
                <a:solidFill>
                  <a:srgbClr val="000000"/>
                </a:solidFill>
                <a:effectLst/>
                <a:latin typeface="Lato" panose="020F0502020204030203" pitchFamily="34" charset="0"/>
                <a:ea typeface="Times New Roman" panose="02020603050405020304" pitchFamily="18" charset="0"/>
                <a:cs typeface="Arial" panose="020B0604020202020204" pitchFamily="34" charset="0"/>
              </a:rPr>
              <a:t> student portal.</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A21A27F-383C-4F4F-A9B3-63EE786FAB59}" type="slidenum">
              <a:rPr lang="en-US" smtClean="0"/>
              <a:t>8</a:t>
            </a:fld>
            <a:endParaRPr lang="en-US"/>
          </a:p>
        </p:txBody>
      </p:sp>
    </p:spTree>
    <p:extLst>
      <p:ext uri="{BB962C8B-B14F-4D97-AF65-F5344CB8AC3E}">
        <p14:creationId xmlns:p14="http://schemas.microsoft.com/office/powerpoint/2010/main" val="75847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0"/>
              </a:spcBef>
              <a:spcAft>
                <a:spcPts val="10"/>
              </a:spcAft>
            </a:pP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Even if you don’t know what your future plans are, start by filling out the FAFSA. </a:t>
            </a:r>
            <a:r>
              <a:rPr lang="en-US" sz="180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It doesn’t </a:t>
            </a: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commit you to anything</a:t>
            </a:r>
            <a:r>
              <a:rPr lang="en-US" sz="180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it’s </a:t>
            </a:r>
            <a:r>
              <a:rPr lang="en-US" sz="180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just the first step to seeing what funding is possible.</a:t>
            </a: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A21A27F-383C-4F4F-A9B3-63EE786FAB59}" type="slidenum">
              <a:rPr lang="en-US" smtClean="0"/>
              <a:t>9</a:t>
            </a:fld>
            <a:endParaRPr lang="en-US"/>
          </a:p>
        </p:txBody>
      </p:sp>
    </p:spTree>
    <p:extLst>
      <p:ext uri="{BB962C8B-B14F-4D97-AF65-F5344CB8AC3E}">
        <p14:creationId xmlns:p14="http://schemas.microsoft.com/office/powerpoint/2010/main" val="2193241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1.svg"/><Relationship Id="rId4" Type="http://schemas.openxmlformats.org/officeDocument/2006/relationships/image" Target="../media/image8.svg"/><Relationship Id="rId9"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blue and white background&#10;&#10;Description automatically generated">
            <a:extLst>
              <a:ext uri="{FF2B5EF4-FFF2-40B4-BE49-F238E27FC236}">
                <a16:creationId xmlns:a16="http://schemas.microsoft.com/office/drawing/2014/main" id="{B963EB4C-1BAC-8202-4704-CF6221067BEB}"/>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3645754-E2CF-6C7D-3AA6-C038A8518E68}"/>
              </a:ext>
            </a:extLst>
          </p:cNvPr>
          <p:cNvSpPr/>
          <p:nvPr userDrawn="1"/>
        </p:nvSpPr>
        <p:spPr>
          <a:xfrm>
            <a:off x="350196" y="311285"/>
            <a:ext cx="11537004" cy="6546716"/>
          </a:xfrm>
          <a:prstGeom prst="roundRect">
            <a:avLst>
              <a:gd name="adj" fmla="val 2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068C6F-02A3-93CE-9B5F-8AD7C3FD983C}"/>
              </a:ext>
            </a:extLst>
          </p:cNvPr>
          <p:cNvSpPr/>
          <p:nvPr userDrawn="1"/>
        </p:nvSpPr>
        <p:spPr>
          <a:xfrm>
            <a:off x="0" y="6418053"/>
            <a:ext cx="12192000" cy="4399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287F0-95A4-4190-7562-A7EF5EE661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2673A0-BE2A-7216-6D94-3BC1E77204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E9CA64-8F83-AF2D-D2E6-D04FECC1DB1F}"/>
              </a:ext>
            </a:extLst>
          </p:cNvPr>
          <p:cNvSpPr>
            <a:spLocks noGrp="1"/>
          </p:cNvSpPr>
          <p:nvPr>
            <p:ph type="dt" sz="half" idx="10"/>
          </p:nvPr>
        </p:nvSpPr>
        <p:spPr>
          <a:xfrm>
            <a:off x="838200" y="6492875"/>
            <a:ext cx="2743200" cy="365125"/>
          </a:xfrm>
        </p:spPr>
        <p:txBody>
          <a:bodyPr/>
          <a:lstStyle>
            <a:lvl1pPr>
              <a:defRPr sz="1000">
                <a:solidFill>
                  <a:schemeClr val="bg1"/>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5" name="Footer Placeholder 4">
            <a:extLst>
              <a:ext uri="{FF2B5EF4-FFF2-40B4-BE49-F238E27FC236}">
                <a16:creationId xmlns:a16="http://schemas.microsoft.com/office/drawing/2014/main" id="{4E3CCFB5-E087-3820-3CEF-F8EAA767DCA3}"/>
              </a:ext>
            </a:extLst>
          </p:cNvPr>
          <p:cNvSpPr>
            <a:spLocks noGrp="1"/>
          </p:cNvSpPr>
          <p:nvPr>
            <p:ph type="ftr" sz="quarter" idx="11"/>
          </p:nvPr>
        </p:nvSpPr>
        <p:spPr>
          <a:xfrm>
            <a:off x="4038600" y="6492875"/>
            <a:ext cx="4114800" cy="365125"/>
          </a:xfrm>
        </p:spPr>
        <p:txBody>
          <a:bodyPr/>
          <a:lstStyle>
            <a:lvl1pPr>
              <a:defRPr sz="1000">
                <a:solidFill>
                  <a:schemeClr val="bg1"/>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6" name="Slide Number Placeholder 5">
            <a:extLst>
              <a:ext uri="{FF2B5EF4-FFF2-40B4-BE49-F238E27FC236}">
                <a16:creationId xmlns:a16="http://schemas.microsoft.com/office/drawing/2014/main" id="{2D29CE9E-0710-B080-87E2-D61C7A4AE14A}"/>
              </a:ext>
            </a:extLst>
          </p:cNvPr>
          <p:cNvSpPr>
            <a:spLocks noGrp="1"/>
          </p:cNvSpPr>
          <p:nvPr>
            <p:ph type="sldNum" sz="quarter" idx="12"/>
          </p:nvPr>
        </p:nvSpPr>
        <p:spPr>
          <a:xfrm>
            <a:off x="8610600" y="6492875"/>
            <a:ext cx="2743200" cy="365125"/>
          </a:xfrm>
        </p:spPr>
        <p:txBody>
          <a:bodyPr/>
          <a:lstStyle>
            <a:lvl1pPr>
              <a:defRPr sz="1000">
                <a:solidFill>
                  <a:schemeClr val="bg1"/>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spTree>
    <p:extLst>
      <p:ext uri="{BB962C8B-B14F-4D97-AF65-F5344CB8AC3E}">
        <p14:creationId xmlns:p14="http://schemas.microsoft.com/office/powerpoint/2010/main" val="2827042873"/>
      </p:ext>
    </p:extLst>
  </p:cSld>
  <p:clrMapOvr>
    <a:masterClrMapping/>
  </p:clrMapOvr>
  <p:extLst>
    <p:ext uri="{DCECCB84-F9BA-43D5-87BE-67443E8EF086}">
      <p15:sldGuideLst xmlns:p15="http://schemas.microsoft.com/office/powerpoint/2012/main">
        <p15:guide id="1" orient="horz" pos="213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F220-3D00-1552-B737-C2A08D53A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098017-DAC3-824C-A522-60DA0FF40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12CE16-4AFF-8C78-0566-483FC1C128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6EFED-52FC-C786-E238-C524B4F4B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67D4AD-8DE0-6336-53D1-5C25845092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D0EDD4EE-296D-8342-C94B-DA2EA763344D}"/>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11" name="Footer Placeholder 4">
            <a:extLst>
              <a:ext uri="{FF2B5EF4-FFF2-40B4-BE49-F238E27FC236}">
                <a16:creationId xmlns:a16="http://schemas.microsoft.com/office/drawing/2014/main" id="{AB8C1599-53C0-8DF8-372E-A9F166BE3DC6}"/>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2" name="Slide Number Placeholder 5">
            <a:extLst>
              <a:ext uri="{FF2B5EF4-FFF2-40B4-BE49-F238E27FC236}">
                <a16:creationId xmlns:a16="http://schemas.microsoft.com/office/drawing/2014/main" id="{5D53E127-8A4E-CAAD-72B0-7E8174B188F2}"/>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13" name="Straight Connector 12">
            <a:extLst>
              <a:ext uri="{FF2B5EF4-FFF2-40B4-BE49-F238E27FC236}">
                <a16:creationId xmlns:a16="http://schemas.microsoft.com/office/drawing/2014/main" id="{C80E5046-11BB-F794-07DC-AF0BC27A8558}"/>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52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FF40-D7BD-B787-37EF-C11DC939FC9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76AA47C2-101B-F08F-3BFA-BCA626275288}"/>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7" name="Footer Placeholder 4">
            <a:extLst>
              <a:ext uri="{FF2B5EF4-FFF2-40B4-BE49-F238E27FC236}">
                <a16:creationId xmlns:a16="http://schemas.microsoft.com/office/drawing/2014/main" id="{50B12921-1C23-CD21-3B78-6C08D37EBED3}"/>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8" name="Slide Number Placeholder 5">
            <a:extLst>
              <a:ext uri="{FF2B5EF4-FFF2-40B4-BE49-F238E27FC236}">
                <a16:creationId xmlns:a16="http://schemas.microsoft.com/office/drawing/2014/main" id="{E27DB942-0B22-8FCF-AD61-65323DACED50}"/>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9" name="Straight Connector 8">
            <a:extLst>
              <a:ext uri="{FF2B5EF4-FFF2-40B4-BE49-F238E27FC236}">
                <a16:creationId xmlns:a16="http://schemas.microsoft.com/office/drawing/2014/main" id="{45C67919-B2EC-AA31-6937-80B75F0C6DD9}"/>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48647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blue and black dotted background&#10;&#10;Description automatically generated">
            <a:extLst>
              <a:ext uri="{FF2B5EF4-FFF2-40B4-BE49-F238E27FC236}">
                <a16:creationId xmlns:a16="http://schemas.microsoft.com/office/drawing/2014/main" id="{E4C8DCAE-88BE-646C-0C5D-F5DA00477C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7661"/>
          <a:stretch/>
        </p:blipFill>
        <p:spPr>
          <a:xfrm>
            <a:off x="0" y="0"/>
            <a:ext cx="12192000" cy="1026544"/>
          </a:xfrm>
          <a:prstGeom prst="rect">
            <a:avLst/>
          </a:prstGeom>
        </p:spPr>
      </p:pic>
      <p:sp>
        <p:nvSpPr>
          <p:cNvPr id="7" name="TextBox 6">
            <a:extLst>
              <a:ext uri="{FF2B5EF4-FFF2-40B4-BE49-F238E27FC236}">
                <a16:creationId xmlns:a16="http://schemas.microsoft.com/office/drawing/2014/main" id="{B21191B2-9892-7986-EFA9-C29DDE814E18}"/>
              </a:ext>
            </a:extLst>
          </p:cNvPr>
          <p:cNvSpPr txBox="1"/>
          <p:nvPr userDrawn="1"/>
        </p:nvSpPr>
        <p:spPr>
          <a:xfrm>
            <a:off x="527649" y="328606"/>
            <a:ext cx="5007035" cy="369332"/>
          </a:xfrm>
          <a:prstGeom prst="rect">
            <a:avLst/>
          </a:prstGeom>
          <a:noFill/>
        </p:spPr>
        <p:txBody>
          <a:bodyPr wrap="square" rtlCol="0" anchor="ctr">
            <a:spAutoFit/>
          </a:bodyPr>
          <a:lstStyle/>
          <a:p>
            <a:pPr algn="l"/>
            <a:r>
              <a:rPr lang="en-US" dirty="0">
                <a:solidFill>
                  <a:schemeClr val="bg1"/>
                </a:solidFill>
                <a:latin typeface="Bebas Neue" panose="020B0606020202050201" pitchFamily="34" charset="0"/>
              </a:rPr>
              <a:t>MI STUDENT AID • Michigan Achievement Scholarship</a:t>
            </a:r>
          </a:p>
        </p:txBody>
      </p:sp>
      <p:sp>
        <p:nvSpPr>
          <p:cNvPr id="8" name="Date Placeholder 3">
            <a:extLst>
              <a:ext uri="{FF2B5EF4-FFF2-40B4-BE49-F238E27FC236}">
                <a16:creationId xmlns:a16="http://schemas.microsoft.com/office/drawing/2014/main" id="{131807F1-F323-EAA8-32C9-81265729ABED}"/>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9" name="Footer Placeholder 4">
            <a:extLst>
              <a:ext uri="{FF2B5EF4-FFF2-40B4-BE49-F238E27FC236}">
                <a16:creationId xmlns:a16="http://schemas.microsoft.com/office/drawing/2014/main" id="{FA864DAD-1146-4395-6E98-A8F42E8FA9BE}"/>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0" name="Slide Number Placeholder 5">
            <a:extLst>
              <a:ext uri="{FF2B5EF4-FFF2-40B4-BE49-F238E27FC236}">
                <a16:creationId xmlns:a16="http://schemas.microsoft.com/office/drawing/2014/main" id="{5E991107-EB4A-C7D6-3A36-6548F9FCDAF6}"/>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11" name="Straight Connector 10">
            <a:extLst>
              <a:ext uri="{FF2B5EF4-FFF2-40B4-BE49-F238E27FC236}">
                <a16:creationId xmlns:a16="http://schemas.microsoft.com/office/drawing/2014/main" id="{BEAC0968-717F-1FD7-2A1E-7D76D8D37225}"/>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491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31B54-4C2F-16E7-885E-7958C155DA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92353-CB67-C566-B745-25497B1034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1D9D5B-1C1C-0C81-EAAD-AB717ABD7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67844F83-682C-C179-37AA-C3BD9AD8ABE7}"/>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9" name="Footer Placeholder 4">
            <a:extLst>
              <a:ext uri="{FF2B5EF4-FFF2-40B4-BE49-F238E27FC236}">
                <a16:creationId xmlns:a16="http://schemas.microsoft.com/office/drawing/2014/main" id="{BEDCC87C-7F7B-9593-A748-3741E36B1348}"/>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0" name="Slide Number Placeholder 5">
            <a:extLst>
              <a:ext uri="{FF2B5EF4-FFF2-40B4-BE49-F238E27FC236}">
                <a16:creationId xmlns:a16="http://schemas.microsoft.com/office/drawing/2014/main" id="{F5C929E8-B9BB-3AE7-80F2-3BE2168E668F}"/>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11" name="Straight Connector 10">
            <a:extLst>
              <a:ext uri="{FF2B5EF4-FFF2-40B4-BE49-F238E27FC236}">
                <a16:creationId xmlns:a16="http://schemas.microsoft.com/office/drawing/2014/main" id="{C1F09D1A-2234-F470-8560-67A6634B5430}"/>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636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FA35-035F-AB63-B8DF-8113F8446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15EA9F-C108-1AE0-153C-E86243FC9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D17CA-476B-6EFF-AAF0-1EA700A85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Date Placeholder 3">
            <a:extLst>
              <a:ext uri="{FF2B5EF4-FFF2-40B4-BE49-F238E27FC236}">
                <a16:creationId xmlns:a16="http://schemas.microsoft.com/office/drawing/2014/main" id="{0B6E5039-C1EE-DED7-F100-C4513BB18A6C}"/>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15" name="Footer Placeholder 4">
            <a:extLst>
              <a:ext uri="{FF2B5EF4-FFF2-40B4-BE49-F238E27FC236}">
                <a16:creationId xmlns:a16="http://schemas.microsoft.com/office/drawing/2014/main" id="{EC1845DE-56F6-BAEB-B055-01D15CCB3015}"/>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6" name="Slide Number Placeholder 5">
            <a:extLst>
              <a:ext uri="{FF2B5EF4-FFF2-40B4-BE49-F238E27FC236}">
                <a16:creationId xmlns:a16="http://schemas.microsoft.com/office/drawing/2014/main" id="{E09C1CC1-B542-37E3-EF5E-74D817D75DAD}"/>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spTree>
    <p:extLst>
      <p:ext uri="{BB962C8B-B14F-4D97-AF65-F5344CB8AC3E}">
        <p14:creationId xmlns:p14="http://schemas.microsoft.com/office/powerpoint/2010/main" val="371680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0722-5BE1-B760-D105-793E487C72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5E7FA0-D75F-A02F-2E3F-2F506E4E0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250B7B7-7B87-F992-2D25-662CECA3617F}"/>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8" name="Footer Placeholder 4">
            <a:extLst>
              <a:ext uri="{FF2B5EF4-FFF2-40B4-BE49-F238E27FC236}">
                <a16:creationId xmlns:a16="http://schemas.microsoft.com/office/drawing/2014/main" id="{19407FAB-0A13-FBA6-3877-6FA49DB8C96A}"/>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9" name="Slide Number Placeholder 5">
            <a:extLst>
              <a:ext uri="{FF2B5EF4-FFF2-40B4-BE49-F238E27FC236}">
                <a16:creationId xmlns:a16="http://schemas.microsoft.com/office/drawing/2014/main" id="{E359B703-2665-22CD-1F85-FB1D1222A879}"/>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spTree>
    <p:extLst>
      <p:ext uri="{BB962C8B-B14F-4D97-AF65-F5344CB8AC3E}">
        <p14:creationId xmlns:p14="http://schemas.microsoft.com/office/powerpoint/2010/main" val="3980310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8E380-492E-A588-451E-F876363C96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6A4F8-0FDF-EC95-9F4E-E2EBA56DF3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5B75DD-7022-5CFA-F582-8E48FB528FBA}"/>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8" name="Footer Placeholder 4">
            <a:extLst>
              <a:ext uri="{FF2B5EF4-FFF2-40B4-BE49-F238E27FC236}">
                <a16:creationId xmlns:a16="http://schemas.microsoft.com/office/drawing/2014/main" id="{1345EE5F-B92E-A43B-CBA2-E8CF75FE4ACD}"/>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9" name="Slide Number Placeholder 5">
            <a:extLst>
              <a:ext uri="{FF2B5EF4-FFF2-40B4-BE49-F238E27FC236}">
                <a16:creationId xmlns:a16="http://schemas.microsoft.com/office/drawing/2014/main" id="{E9B52EF5-649D-B643-9C50-90DFC8798B4D}"/>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spTree>
    <p:extLst>
      <p:ext uri="{BB962C8B-B14F-4D97-AF65-F5344CB8AC3E}">
        <p14:creationId xmlns:p14="http://schemas.microsoft.com/office/powerpoint/2010/main" val="125297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9462-B6B1-9CC7-7047-FCD2062D3F3C}"/>
              </a:ext>
            </a:extLst>
          </p:cNvPr>
          <p:cNvSpPr>
            <a:spLocks noGrp="1"/>
          </p:cNvSpPr>
          <p:nvPr>
            <p:ph type="title"/>
          </p:nvPr>
        </p:nvSpPr>
        <p:spPr>
          <a:xfrm>
            <a:off x="838200" y="1184172"/>
            <a:ext cx="10515600" cy="1325563"/>
          </a:xfrm>
        </p:spPr>
        <p:txBody>
          <a:bodyPr>
            <a:normAutofit/>
          </a:bodyPr>
          <a:lstStyle>
            <a:lvl1pPr>
              <a:defRPr sz="3200"/>
            </a:lvl1pPr>
          </a:lstStyle>
          <a:p>
            <a:r>
              <a:rPr lang="en-US" dirty="0"/>
              <a:t>Click to edit Master title style</a:t>
            </a:r>
          </a:p>
        </p:txBody>
      </p:sp>
      <p:pic>
        <p:nvPicPr>
          <p:cNvPr id="16" name="Picture 15" descr="A blue and black dotted background&#10;&#10;Description automatically generated">
            <a:extLst>
              <a:ext uri="{FF2B5EF4-FFF2-40B4-BE49-F238E27FC236}">
                <a16:creationId xmlns:a16="http://schemas.microsoft.com/office/drawing/2014/main" id="{2FDC3288-2D7E-327C-6C08-858C621120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7661"/>
          <a:stretch/>
        </p:blipFill>
        <p:spPr>
          <a:xfrm>
            <a:off x="0" y="0"/>
            <a:ext cx="12192000" cy="1026544"/>
          </a:xfrm>
          <a:prstGeom prst="rect">
            <a:avLst/>
          </a:prstGeom>
        </p:spPr>
      </p:pic>
      <p:sp>
        <p:nvSpPr>
          <p:cNvPr id="3" name="Content Placeholder 2">
            <a:extLst>
              <a:ext uri="{FF2B5EF4-FFF2-40B4-BE49-F238E27FC236}">
                <a16:creationId xmlns:a16="http://schemas.microsoft.com/office/drawing/2014/main" id="{40CE1FDC-2570-0093-9DD3-17703D9E7193}"/>
              </a:ext>
            </a:extLst>
          </p:cNvPr>
          <p:cNvSpPr>
            <a:spLocks noGrp="1"/>
          </p:cNvSpPr>
          <p:nvPr>
            <p:ph idx="1"/>
          </p:nvPr>
        </p:nvSpPr>
        <p:spPr>
          <a:xfrm>
            <a:off x="838200" y="2509735"/>
            <a:ext cx="10515600" cy="3667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BAC1C990-6A9C-152A-ED90-60B6BCB22804}"/>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9" name="Footer Placeholder 4">
            <a:extLst>
              <a:ext uri="{FF2B5EF4-FFF2-40B4-BE49-F238E27FC236}">
                <a16:creationId xmlns:a16="http://schemas.microsoft.com/office/drawing/2014/main" id="{4380A7D9-1563-7D9A-877D-27C32A14B981}"/>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0" name="Slide Number Placeholder 5">
            <a:extLst>
              <a:ext uri="{FF2B5EF4-FFF2-40B4-BE49-F238E27FC236}">
                <a16:creationId xmlns:a16="http://schemas.microsoft.com/office/drawing/2014/main" id="{A2A156AA-C979-1993-7AE4-E64DE70B6B51}"/>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sp>
        <p:nvSpPr>
          <p:cNvPr id="17" name="TextBox 16">
            <a:extLst>
              <a:ext uri="{FF2B5EF4-FFF2-40B4-BE49-F238E27FC236}">
                <a16:creationId xmlns:a16="http://schemas.microsoft.com/office/drawing/2014/main" id="{AD99BAEB-03B7-89EC-06DD-5B55C71B1487}"/>
              </a:ext>
            </a:extLst>
          </p:cNvPr>
          <p:cNvSpPr txBox="1"/>
          <p:nvPr userDrawn="1"/>
        </p:nvSpPr>
        <p:spPr>
          <a:xfrm>
            <a:off x="756848" y="328606"/>
            <a:ext cx="5007035" cy="369332"/>
          </a:xfrm>
          <a:prstGeom prst="rect">
            <a:avLst/>
          </a:prstGeom>
          <a:noFill/>
        </p:spPr>
        <p:txBody>
          <a:bodyPr wrap="square" rtlCol="0" anchor="ctr">
            <a:spAutoFit/>
          </a:bodyPr>
          <a:lstStyle/>
          <a:p>
            <a:pPr algn="l"/>
            <a:r>
              <a:rPr lang="en-US" dirty="0">
                <a:solidFill>
                  <a:schemeClr val="bg1"/>
                </a:solidFill>
                <a:latin typeface="Bebas Neue" panose="020B0606020202050201" pitchFamily="34" charset="0"/>
              </a:rPr>
              <a:t>MI Student aid • Michigan Achievement Scholarship</a:t>
            </a:r>
          </a:p>
        </p:txBody>
      </p:sp>
    </p:spTree>
    <p:extLst>
      <p:ext uri="{BB962C8B-B14F-4D97-AF65-F5344CB8AC3E}">
        <p14:creationId xmlns:p14="http://schemas.microsoft.com/office/powerpoint/2010/main" val="261223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AD56675B-EF1E-44F1-2F96-94E402A0D92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4E9CA64-8F83-AF2D-D2E6-D04FECC1DB1F}"/>
              </a:ext>
            </a:extLst>
          </p:cNvPr>
          <p:cNvSpPr>
            <a:spLocks noGrp="1"/>
          </p:cNvSpPr>
          <p:nvPr>
            <p:ph type="dt" sz="half" idx="10"/>
          </p:nvPr>
        </p:nvSpPr>
        <p:spPr>
          <a:xfrm>
            <a:off x="838200" y="6492875"/>
            <a:ext cx="2743200" cy="365125"/>
          </a:xfrm>
        </p:spPr>
        <p:txBody>
          <a:bodyPr/>
          <a:lstStyle>
            <a:lvl1pPr>
              <a:defRPr sz="1000">
                <a:solidFill>
                  <a:schemeClr val="tx2"/>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5" name="Footer Placeholder 4">
            <a:extLst>
              <a:ext uri="{FF2B5EF4-FFF2-40B4-BE49-F238E27FC236}">
                <a16:creationId xmlns:a16="http://schemas.microsoft.com/office/drawing/2014/main" id="{4E3CCFB5-E087-3820-3CEF-F8EAA767DCA3}"/>
              </a:ext>
            </a:extLst>
          </p:cNvPr>
          <p:cNvSpPr>
            <a:spLocks noGrp="1"/>
          </p:cNvSpPr>
          <p:nvPr>
            <p:ph type="ftr" sz="quarter" idx="11"/>
          </p:nvPr>
        </p:nvSpPr>
        <p:spPr>
          <a:xfrm>
            <a:off x="4038600" y="6492875"/>
            <a:ext cx="4114800" cy="365125"/>
          </a:xfrm>
        </p:spPr>
        <p:txBody>
          <a:bodyPr/>
          <a:lstStyle>
            <a:lvl1pPr>
              <a:defRPr sz="1000">
                <a:solidFill>
                  <a:schemeClr val="tx2"/>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6" name="Slide Number Placeholder 5">
            <a:extLst>
              <a:ext uri="{FF2B5EF4-FFF2-40B4-BE49-F238E27FC236}">
                <a16:creationId xmlns:a16="http://schemas.microsoft.com/office/drawing/2014/main" id="{2D29CE9E-0710-B080-87E2-D61C7A4AE14A}"/>
              </a:ext>
            </a:extLst>
          </p:cNvPr>
          <p:cNvSpPr>
            <a:spLocks noGrp="1"/>
          </p:cNvSpPr>
          <p:nvPr>
            <p:ph type="sldNum" sz="quarter" idx="12"/>
          </p:nvPr>
        </p:nvSpPr>
        <p:spPr>
          <a:xfrm>
            <a:off x="8610600" y="6492875"/>
            <a:ext cx="2743200" cy="365125"/>
          </a:xfrm>
        </p:spPr>
        <p:txBody>
          <a:bodyPr/>
          <a:lstStyle>
            <a:lvl1pPr>
              <a:defRPr sz="1000">
                <a:solidFill>
                  <a:schemeClr val="tx2"/>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pic>
        <p:nvPicPr>
          <p:cNvPr id="7" name="Graphic 6">
            <a:extLst>
              <a:ext uri="{FF2B5EF4-FFF2-40B4-BE49-F238E27FC236}">
                <a16:creationId xmlns:a16="http://schemas.microsoft.com/office/drawing/2014/main" id="{F0E66D3A-91AC-EDB7-448E-A3B5463B11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9459625">
            <a:off x="-2729807" y="-1077700"/>
            <a:ext cx="6349529" cy="6432763"/>
          </a:xfrm>
          <a:prstGeom prst="rect">
            <a:avLst/>
          </a:prstGeom>
        </p:spPr>
      </p:pic>
      <p:pic>
        <p:nvPicPr>
          <p:cNvPr id="8" name="Graphic 7">
            <a:extLst>
              <a:ext uri="{FF2B5EF4-FFF2-40B4-BE49-F238E27FC236}">
                <a16:creationId xmlns:a16="http://schemas.microsoft.com/office/drawing/2014/main" id="{6165C153-A621-D2DE-0A91-9127668FBA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7602556">
            <a:off x="10527218" y="870955"/>
            <a:ext cx="3634363" cy="3682005"/>
          </a:xfrm>
          <a:prstGeom prst="rect">
            <a:avLst/>
          </a:prstGeom>
        </p:spPr>
      </p:pic>
      <p:pic>
        <p:nvPicPr>
          <p:cNvPr id="18" name="Graphic 17">
            <a:extLst>
              <a:ext uri="{FF2B5EF4-FFF2-40B4-BE49-F238E27FC236}">
                <a16:creationId xmlns:a16="http://schemas.microsoft.com/office/drawing/2014/main" id="{F497A6E9-36BC-C0B6-1E0F-714A2DD866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34700" y="3098139"/>
            <a:ext cx="3124200" cy="2886075"/>
          </a:xfrm>
          <a:prstGeom prst="rect">
            <a:avLst/>
          </a:prstGeom>
        </p:spPr>
      </p:pic>
      <p:sp>
        <p:nvSpPr>
          <p:cNvPr id="11" name="Rectangle: Rounded Corners 10">
            <a:extLst>
              <a:ext uri="{FF2B5EF4-FFF2-40B4-BE49-F238E27FC236}">
                <a16:creationId xmlns:a16="http://schemas.microsoft.com/office/drawing/2014/main" id="{9101908F-3181-BA03-8FA2-B4823FDD590C}"/>
              </a:ext>
            </a:extLst>
          </p:cNvPr>
          <p:cNvSpPr/>
          <p:nvPr userDrawn="1"/>
        </p:nvSpPr>
        <p:spPr>
          <a:xfrm>
            <a:off x="350196" y="311285"/>
            <a:ext cx="11537004" cy="5836596"/>
          </a:xfrm>
          <a:prstGeom prst="roundRect">
            <a:avLst>
              <a:gd name="adj" fmla="val 2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D287F0-95A4-4190-7562-A7EF5EE661BB}"/>
              </a:ext>
            </a:extLst>
          </p:cNvPr>
          <p:cNvSpPr>
            <a:spLocks noGrp="1"/>
          </p:cNvSpPr>
          <p:nvPr>
            <p:ph type="ctrTitle"/>
          </p:nvPr>
        </p:nvSpPr>
        <p:spPr>
          <a:xfrm>
            <a:off x="1524000" y="1122363"/>
            <a:ext cx="9144000" cy="2387600"/>
          </a:xfrm>
        </p:spPr>
        <p:txBody>
          <a:bodyPr anchor="b"/>
          <a:lstStyle>
            <a:lvl1pPr algn="ctr">
              <a:defRPr sz="60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D82673A0-BE2A-7216-6D94-3BC1E7720488}"/>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92882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descr="A blue and white background&#10;&#10;Description automatically generated">
            <a:extLst>
              <a:ext uri="{FF2B5EF4-FFF2-40B4-BE49-F238E27FC236}">
                <a16:creationId xmlns:a16="http://schemas.microsoft.com/office/drawing/2014/main" id="{C4463A74-C4B6-6E75-E08B-B0B60EFA9872}"/>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pic>
        <p:nvPicPr>
          <p:cNvPr id="4" name="Graphic 3">
            <a:extLst>
              <a:ext uri="{FF2B5EF4-FFF2-40B4-BE49-F238E27FC236}">
                <a16:creationId xmlns:a16="http://schemas.microsoft.com/office/drawing/2014/main" id="{4FCE3E57-AC04-0ECA-3EAB-F393B8D9C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52004">
            <a:off x="10816710" y="2669245"/>
            <a:ext cx="3202501" cy="3244482"/>
          </a:xfrm>
          <a:prstGeom prst="rect">
            <a:avLst/>
          </a:prstGeom>
        </p:spPr>
      </p:pic>
      <p:pic>
        <p:nvPicPr>
          <p:cNvPr id="5" name="Graphic 4">
            <a:extLst>
              <a:ext uri="{FF2B5EF4-FFF2-40B4-BE49-F238E27FC236}">
                <a16:creationId xmlns:a16="http://schemas.microsoft.com/office/drawing/2014/main" id="{8E36E9DF-261B-A42B-5798-E467874FDD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8258076">
            <a:off x="-3488151" y="-283743"/>
            <a:ext cx="4996604" cy="5062103"/>
          </a:xfrm>
          <a:prstGeom prst="rect">
            <a:avLst/>
          </a:prstGeom>
        </p:spPr>
      </p:pic>
      <p:pic>
        <p:nvPicPr>
          <p:cNvPr id="6" name="Graphic 5">
            <a:extLst>
              <a:ext uri="{FF2B5EF4-FFF2-40B4-BE49-F238E27FC236}">
                <a16:creationId xmlns:a16="http://schemas.microsoft.com/office/drawing/2014/main" id="{68B66D37-C869-F45F-E22A-B23A2D1A44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771322">
            <a:off x="9657992" y="999280"/>
            <a:ext cx="3921717" cy="3973126"/>
          </a:xfrm>
          <a:prstGeom prst="rect">
            <a:avLst/>
          </a:prstGeom>
        </p:spPr>
      </p:pic>
      <p:pic>
        <p:nvPicPr>
          <p:cNvPr id="7" name="Graphic 6">
            <a:extLst>
              <a:ext uri="{FF2B5EF4-FFF2-40B4-BE49-F238E27FC236}">
                <a16:creationId xmlns:a16="http://schemas.microsoft.com/office/drawing/2014/main" id="{F46ACE80-43E2-8177-DE80-724E9965EED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1692753">
            <a:off x="-930782" y="-1762652"/>
            <a:ext cx="4535886" cy="4595346"/>
          </a:xfrm>
          <a:prstGeom prst="rect">
            <a:avLst/>
          </a:prstGeom>
        </p:spPr>
      </p:pic>
      <p:sp>
        <p:nvSpPr>
          <p:cNvPr id="20" name="Rectangle: Rounded Corners 19">
            <a:extLst>
              <a:ext uri="{FF2B5EF4-FFF2-40B4-BE49-F238E27FC236}">
                <a16:creationId xmlns:a16="http://schemas.microsoft.com/office/drawing/2014/main" id="{00321AA5-4DD8-F4D9-7A2F-4E558F5671DB}"/>
              </a:ext>
            </a:extLst>
          </p:cNvPr>
          <p:cNvSpPr/>
          <p:nvPr userDrawn="1"/>
        </p:nvSpPr>
        <p:spPr>
          <a:xfrm>
            <a:off x="350196" y="311285"/>
            <a:ext cx="11537004" cy="5836596"/>
          </a:xfrm>
          <a:prstGeom prst="roundRect">
            <a:avLst>
              <a:gd name="adj" fmla="val 2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831851" y="758757"/>
            <a:ext cx="3206750" cy="5330893"/>
          </a:xfrm>
        </p:spPr>
        <p:txBody>
          <a:bodyPr anchor="ctr">
            <a:normAutofit/>
          </a:bodyPr>
          <a:lstStyle>
            <a:lvl1pPr algn="r">
              <a:defRPr sz="4000">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5183746" y="1709739"/>
            <a:ext cx="6163704" cy="3543198"/>
          </a:xfrm>
        </p:spPr>
        <p:txBody>
          <a:bodyPr/>
          <a:lstStyle>
            <a:lvl1pPr marL="0" indent="0">
              <a:buNone/>
              <a:defRPr sz="2400">
                <a:solidFill>
                  <a:schemeClr val="tx1">
                    <a:tint val="82000"/>
                  </a:schemeClr>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12" name="Date Placeholder 3">
            <a:extLst>
              <a:ext uri="{FF2B5EF4-FFF2-40B4-BE49-F238E27FC236}">
                <a16:creationId xmlns:a16="http://schemas.microsoft.com/office/drawing/2014/main" id="{961F7B02-694C-CE59-BB74-55379848558C}"/>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13" name="Footer Placeholder 4">
            <a:extLst>
              <a:ext uri="{FF2B5EF4-FFF2-40B4-BE49-F238E27FC236}">
                <a16:creationId xmlns:a16="http://schemas.microsoft.com/office/drawing/2014/main" id="{998C42B5-713F-E682-143D-573E1CBED114}"/>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4" name="Slide Number Placeholder 5">
            <a:extLst>
              <a:ext uri="{FF2B5EF4-FFF2-40B4-BE49-F238E27FC236}">
                <a16:creationId xmlns:a16="http://schemas.microsoft.com/office/drawing/2014/main" id="{D0DDFFFC-055A-FA31-774C-60F41894E256}"/>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16" name="Straight Connector 15">
            <a:extLst>
              <a:ext uri="{FF2B5EF4-FFF2-40B4-BE49-F238E27FC236}">
                <a16:creationId xmlns:a16="http://schemas.microsoft.com/office/drawing/2014/main" id="{4270B0F8-F2BA-9345-A69A-0C2301CDD6FF}"/>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E43A6C9-4DE5-8B1B-4982-781B2407E3EC}"/>
              </a:ext>
            </a:extLst>
          </p:cNvPr>
          <p:cNvCxnSpPr/>
          <p:nvPr userDrawn="1"/>
        </p:nvCxnSpPr>
        <p:spPr>
          <a:xfrm>
            <a:off x="4649821" y="1161290"/>
            <a:ext cx="0" cy="453541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898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9" name="Picture 18" descr="A blue and white background&#10;&#10;Description automatically generated">
            <a:extLst>
              <a:ext uri="{FF2B5EF4-FFF2-40B4-BE49-F238E27FC236}">
                <a16:creationId xmlns:a16="http://schemas.microsoft.com/office/drawing/2014/main" id="{C4463A74-C4B6-6E75-E08B-B0B60EFA9872}"/>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2892C369-63AE-43D4-2710-B87045C90A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52004">
            <a:off x="11347471" y="440220"/>
            <a:ext cx="3202501" cy="3244482"/>
          </a:xfrm>
          <a:prstGeom prst="rect">
            <a:avLst/>
          </a:prstGeom>
        </p:spPr>
      </p:pic>
      <p:pic>
        <p:nvPicPr>
          <p:cNvPr id="18" name="Graphic 17">
            <a:extLst>
              <a:ext uri="{FF2B5EF4-FFF2-40B4-BE49-F238E27FC236}">
                <a16:creationId xmlns:a16="http://schemas.microsoft.com/office/drawing/2014/main" id="{678EDEDA-87D5-ACBE-FB69-81D6E33190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8258076">
            <a:off x="-2741489" y="1022544"/>
            <a:ext cx="4996604" cy="5062103"/>
          </a:xfrm>
          <a:prstGeom prst="rect">
            <a:avLst/>
          </a:prstGeom>
        </p:spPr>
      </p:pic>
      <p:pic>
        <p:nvPicPr>
          <p:cNvPr id="17" name="Graphic 16">
            <a:extLst>
              <a:ext uri="{FF2B5EF4-FFF2-40B4-BE49-F238E27FC236}">
                <a16:creationId xmlns:a16="http://schemas.microsoft.com/office/drawing/2014/main" id="{DF2CA9DF-DDFF-778B-067F-48DE36CDF5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771322">
            <a:off x="9607766" y="2167895"/>
            <a:ext cx="3921717" cy="3973126"/>
          </a:xfrm>
          <a:prstGeom prst="rect">
            <a:avLst/>
          </a:prstGeom>
        </p:spPr>
      </p:pic>
      <p:pic>
        <p:nvPicPr>
          <p:cNvPr id="15" name="Graphic 14">
            <a:extLst>
              <a:ext uri="{FF2B5EF4-FFF2-40B4-BE49-F238E27FC236}">
                <a16:creationId xmlns:a16="http://schemas.microsoft.com/office/drawing/2014/main" id="{B9C82A7A-6FA4-867B-A191-2D9344CE4D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1692753">
            <a:off x="-1648818" y="-1394164"/>
            <a:ext cx="4535886" cy="4595346"/>
          </a:xfrm>
          <a:prstGeom prst="rect">
            <a:avLst/>
          </a:prstGeom>
        </p:spPr>
      </p:pic>
      <p:sp>
        <p:nvSpPr>
          <p:cNvPr id="4" name="Rectangle: Rounded Corners 3">
            <a:extLst>
              <a:ext uri="{FF2B5EF4-FFF2-40B4-BE49-F238E27FC236}">
                <a16:creationId xmlns:a16="http://schemas.microsoft.com/office/drawing/2014/main" id="{E539813B-D1EF-5CB8-498D-F6BFC3920D20}"/>
              </a:ext>
            </a:extLst>
          </p:cNvPr>
          <p:cNvSpPr/>
          <p:nvPr userDrawn="1"/>
        </p:nvSpPr>
        <p:spPr>
          <a:xfrm>
            <a:off x="4881282" y="1605063"/>
            <a:ext cx="7005917" cy="3647871"/>
          </a:xfrm>
          <a:prstGeom prst="roundRect">
            <a:avLst>
              <a:gd name="adj" fmla="val 2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0321AA5-4DD8-F4D9-7A2F-4E558F5671DB}"/>
              </a:ext>
            </a:extLst>
          </p:cNvPr>
          <p:cNvSpPr/>
          <p:nvPr userDrawn="1"/>
        </p:nvSpPr>
        <p:spPr>
          <a:xfrm>
            <a:off x="350196" y="1612461"/>
            <a:ext cx="4299623" cy="3640473"/>
          </a:xfrm>
          <a:prstGeom prst="roundRect">
            <a:avLst>
              <a:gd name="adj" fmla="val 2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831851" y="1709739"/>
            <a:ext cx="3206750" cy="3440485"/>
          </a:xfrm>
        </p:spPr>
        <p:txBody>
          <a:bodyPr anchor="ctr">
            <a:normAutofit/>
          </a:bodyPr>
          <a:lstStyle>
            <a:lvl1pPr algn="l">
              <a:defRPr sz="3200">
                <a:solidFill>
                  <a:schemeClr val="accent5"/>
                </a:solidFill>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5183746" y="2150637"/>
            <a:ext cx="6163704" cy="2704847"/>
          </a:xfrm>
        </p:spPr>
        <p:txBody>
          <a:bodyPr>
            <a:normAutofit/>
          </a:bodyPr>
          <a:lstStyle>
            <a:lvl1pPr marL="0" indent="0">
              <a:buNone/>
              <a:defRPr sz="1600">
                <a:solidFill>
                  <a:schemeClr val="tx1">
                    <a:tint val="82000"/>
                  </a:schemeClr>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12" name="Date Placeholder 3">
            <a:extLst>
              <a:ext uri="{FF2B5EF4-FFF2-40B4-BE49-F238E27FC236}">
                <a16:creationId xmlns:a16="http://schemas.microsoft.com/office/drawing/2014/main" id="{961F7B02-694C-CE59-BB74-55379848558C}"/>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13" name="Footer Placeholder 4">
            <a:extLst>
              <a:ext uri="{FF2B5EF4-FFF2-40B4-BE49-F238E27FC236}">
                <a16:creationId xmlns:a16="http://schemas.microsoft.com/office/drawing/2014/main" id="{998C42B5-713F-E682-143D-573E1CBED114}"/>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4" name="Slide Number Placeholder 5">
            <a:extLst>
              <a:ext uri="{FF2B5EF4-FFF2-40B4-BE49-F238E27FC236}">
                <a16:creationId xmlns:a16="http://schemas.microsoft.com/office/drawing/2014/main" id="{D0DDFFFC-055A-FA31-774C-60F41894E256}"/>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16" name="Straight Connector 15">
            <a:extLst>
              <a:ext uri="{FF2B5EF4-FFF2-40B4-BE49-F238E27FC236}">
                <a16:creationId xmlns:a16="http://schemas.microsoft.com/office/drawing/2014/main" id="{4270B0F8-F2BA-9345-A69A-0C2301CDD6FF}"/>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5BA1B0A3-DD03-52F9-7E6E-0A494C50B61B}"/>
              </a:ext>
            </a:extLst>
          </p:cNvPr>
          <p:cNvSpPr/>
          <p:nvPr userDrawn="1"/>
        </p:nvSpPr>
        <p:spPr>
          <a:xfrm>
            <a:off x="619125" y="1417859"/>
            <a:ext cx="1809750" cy="361950"/>
          </a:xfrm>
          <a:prstGeom prst="roundRect">
            <a:avLst/>
          </a:prstGeom>
          <a:solidFill>
            <a:schemeClr val="accent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77AEFD-E672-F8BF-FC59-3DDABA7FDBBC}"/>
              </a:ext>
            </a:extLst>
          </p:cNvPr>
          <p:cNvSpPr/>
          <p:nvPr userDrawn="1"/>
        </p:nvSpPr>
        <p:spPr>
          <a:xfrm>
            <a:off x="625476" y="5192725"/>
            <a:ext cx="3792886" cy="159189"/>
          </a:xfrm>
          <a:prstGeom prst="roundRect">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9099E00-387C-725D-CB41-8AB02C9729DF}"/>
              </a:ext>
            </a:extLst>
          </p:cNvPr>
          <p:cNvSpPr/>
          <p:nvPr userDrawn="1"/>
        </p:nvSpPr>
        <p:spPr>
          <a:xfrm>
            <a:off x="5166400" y="5191359"/>
            <a:ext cx="3792886" cy="159189"/>
          </a:xfrm>
          <a:prstGeom prst="roundRect">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03058C-8C46-8451-F57B-86473242D67C}"/>
              </a:ext>
            </a:extLst>
          </p:cNvPr>
          <p:cNvSpPr/>
          <p:nvPr userDrawn="1"/>
        </p:nvSpPr>
        <p:spPr>
          <a:xfrm>
            <a:off x="6776992" y="1536503"/>
            <a:ext cx="4653007" cy="126092"/>
          </a:xfrm>
          <a:prstGeom prst="roundRect">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137D185-E718-C688-1037-440DF4DDF1FC}"/>
              </a:ext>
            </a:extLst>
          </p:cNvPr>
          <p:cNvSpPr/>
          <p:nvPr userDrawn="1"/>
        </p:nvSpPr>
        <p:spPr>
          <a:xfrm>
            <a:off x="5131474" y="1506539"/>
            <a:ext cx="1740970" cy="203200"/>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1797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descr="A blue and black dotted background&#10;&#10;Description automatically generated">
            <a:extLst>
              <a:ext uri="{FF2B5EF4-FFF2-40B4-BE49-F238E27FC236}">
                <a16:creationId xmlns:a16="http://schemas.microsoft.com/office/drawing/2014/main" id="{92B4C084-A464-94D9-5863-AC292CF8AF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703" b="10861"/>
          <a:stretch/>
        </p:blipFill>
        <p:spPr>
          <a:xfrm>
            <a:off x="0" y="1"/>
            <a:ext cx="12192000" cy="6858000"/>
          </a:xfrm>
          <a:prstGeom prst="rect">
            <a:avLst/>
          </a:prstGeom>
        </p:spPr>
      </p:pic>
      <p:pic>
        <p:nvPicPr>
          <p:cNvPr id="21" name="Graphic 20">
            <a:extLst>
              <a:ext uri="{FF2B5EF4-FFF2-40B4-BE49-F238E27FC236}">
                <a16:creationId xmlns:a16="http://schemas.microsoft.com/office/drawing/2014/main" id="{11982FDF-E501-586A-E56F-292A986F27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260945">
            <a:off x="-2050147" y="-3239603"/>
            <a:ext cx="6349529" cy="6432763"/>
          </a:xfrm>
          <a:prstGeom prst="rect">
            <a:avLst/>
          </a:prstGeom>
        </p:spPr>
      </p:pic>
      <p:pic>
        <p:nvPicPr>
          <p:cNvPr id="20" name="Graphic 19">
            <a:extLst>
              <a:ext uri="{FF2B5EF4-FFF2-40B4-BE49-F238E27FC236}">
                <a16:creationId xmlns:a16="http://schemas.microsoft.com/office/drawing/2014/main" id="{16D1EEC7-6526-C2F1-8925-D6203346B0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1403876">
            <a:off x="10244164" y="2416781"/>
            <a:ext cx="3634363" cy="3682005"/>
          </a:xfrm>
          <a:prstGeom prst="rect">
            <a:avLst/>
          </a:prstGeom>
        </p:spPr>
      </p:pic>
      <p:sp>
        <p:nvSpPr>
          <p:cNvPr id="10" name="Rectangle 9">
            <a:extLst>
              <a:ext uri="{FF2B5EF4-FFF2-40B4-BE49-F238E27FC236}">
                <a16:creationId xmlns:a16="http://schemas.microsoft.com/office/drawing/2014/main" id="{29A5CA88-E72E-C09E-6FAA-9F09923FD42A}"/>
              </a:ext>
            </a:extLst>
          </p:cNvPr>
          <p:cNvSpPr/>
          <p:nvPr userDrawn="1"/>
        </p:nvSpPr>
        <p:spPr>
          <a:xfrm>
            <a:off x="-207033" y="2027337"/>
            <a:ext cx="12663576" cy="2682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FFD287F0-95A4-4190-7562-A7EF5EE661BB}"/>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82673A0-BE2A-7216-6D94-3BC1E7720488}"/>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E9CA64-8F83-AF2D-D2E6-D04FECC1DB1F}"/>
              </a:ext>
            </a:extLst>
          </p:cNvPr>
          <p:cNvSpPr>
            <a:spLocks noGrp="1"/>
          </p:cNvSpPr>
          <p:nvPr>
            <p:ph type="dt" sz="half" idx="10"/>
          </p:nvPr>
        </p:nvSpPr>
        <p:spPr>
          <a:xfrm>
            <a:off x="838200" y="6492875"/>
            <a:ext cx="2743200" cy="365125"/>
          </a:xfrm>
        </p:spPr>
        <p:txBody>
          <a:bodyPr/>
          <a:lstStyle>
            <a:lvl1pPr>
              <a:defRPr sz="1000">
                <a:solidFill>
                  <a:schemeClr val="bg1"/>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5" name="Footer Placeholder 4">
            <a:extLst>
              <a:ext uri="{FF2B5EF4-FFF2-40B4-BE49-F238E27FC236}">
                <a16:creationId xmlns:a16="http://schemas.microsoft.com/office/drawing/2014/main" id="{4E3CCFB5-E087-3820-3CEF-F8EAA767DCA3}"/>
              </a:ext>
            </a:extLst>
          </p:cNvPr>
          <p:cNvSpPr>
            <a:spLocks noGrp="1"/>
          </p:cNvSpPr>
          <p:nvPr>
            <p:ph type="ftr" sz="quarter" idx="11"/>
          </p:nvPr>
        </p:nvSpPr>
        <p:spPr>
          <a:xfrm>
            <a:off x="4038600" y="6492875"/>
            <a:ext cx="4114800" cy="365125"/>
          </a:xfrm>
        </p:spPr>
        <p:txBody>
          <a:bodyPr/>
          <a:lstStyle>
            <a:lvl1pPr>
              <a:defRPr sz="1000">
                <a:solidFill>
                  <a:schemeClr val="bg1"/>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6" name="Slide Number Placeholder 5">
            <a:extLst>
              <a:ext uri="{FF2B5EF4-FFF2-40B4-BE49-F238E27FC236}">
                <a16:creationId xmlns:a16="http://schemas.microsoft.com/office/drawing/2014/main" id="{2D29CE9E-0710-B080-87E2-D61C7A4AE14A}"/>
              </a:ext>
            </a:extLst>
          </p:cNvPr>
          <p:cNvSpPr>
            <a:spLocks noGrp="1"/>
          </p:cNvSpPr>
          <p:nvPr>
            <p:ph type="sldNum" sz="quarter" idx="12"/>
          </p:nvPr>
        </p:nvSpPr>
        <p:spPr>
          <a:xfrm>
            <a:off x="8610600" y="6492875"/>
            <a:ext cx="2743200" cy="365125"/>
          </a:xfrm>
        </p:spPr>
        <p:txBody>
          <a:bodyPr/>
          <a:lstStyle>
            <a:lvl1pPr>
              <a:defRPr sz="1000">
                <a:solidFill>
                  <a:schemeClr val="bg1"/>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sp>
        <p:nvSpPr>
          <p:cNvPr id="16" name="Rectangle: Rounded Corners 15">
            <a:extLst>
              <a:ext uri="{FF2B5EF4-FFF2-40B4-BE49-F238E27FC236}">
                <a16:creationId xmlns:a16="http://schemas.microsoft.com/office/drawing/2014/main" id="{015A1E53-8BDC-5054-FE9B-EFBBD2E933EE}"/>
              </a:ext>
            </a:extLst>
          </p:cNvPr>
          <p:cNvSpPr/>
          <p:nvPr userDrawn="1"/>
        </p:nvSpPr>
        <p:spPr>
          <a:xfrm>
            <a:off x="1304732" y="1966372"/>
            <a:ext cx="4653007" cy="126092"/>
          </a:xfrm>
          <a:prstGeom prst="roundRect">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7B19E94-00DE-9BD7-5818-088088E33ADE}"/>
              </a:ext>
            </a:extLst>
          </p:cNvPr>
          <p:cNvSpPr/>
          <p:nvPr userDrawn="1"/>
        </p:nvSpPr>
        <p:spPr>
          <a:xfrm>
            <a:off x="-340786" y="1846362"/>
            <a:ext cx="1809750" cy="361950"/>
          </a:xfrm>
          <a:prstGeom prst="roundRect">
            <a:avLst/>
          </a:prstGeom>
          <a:solidFill>
            <a:schemeClr val="accent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5C5F64F-7B07-44C6-A93E-121D11042F86}"/>
              </a:ext>
            </a:extLst>
          </p:cNvPr>
          <p:cNvSpPr/>
          <p:nvPr userDrawn="1"/>
        </p:nvSpPr>
        <p:spPr>
          <a:xfrm>
            <a:off x="2075189" y="4616435"/>
            <a:ext cx="7765099" cy="158585"/>
          </a:xfrm>
          <a:prstGeom prst="roundRect">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817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blue and white background&#10;&#10;Description automatically generated">
            <a:extLst>
              <a:ext uri="{FF2B5EF4-FFF2-40B4-BE49-F238E27FC236}">
                <a16:creationId xmlns:a16="http://schemas.microsoft.com/office/drawing/2014/main" id="{9964FD72-D250-8483-9CB6-BC757334DA2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16523" b="16525"/>
          <a:stretch/>
        </p:blipFill>
        <p:spPr>
          <a:xfrm>
            <a:off x="1948774" y="-1"/>
            <a:ext cx="10243226" cy="6858001"/>
          </a:xfrm>
          <a:prstGeom prst="rect">
            <a:avLst/>
          </a:prstGeom>
        </p:spPr>
      </p:pic>
      <p:pic>
        <p:nvPicPr>
          <p:cNvPr id="6" name="Graphic 5">
            <a:extLst>
              <a:ext uri="{FF2B5EF4-FFF2-40B4-BE49-F238E27FC236}">
                <a16:creationId xmlns:a16="http://schemas.microsoft.com/office/drawing/2014/main" id="{881D2D38-13B0-9455-9F2A-BE79E32941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1018569">
            <a:off x="2089311" y="-3426010"/>
            <a:ext cx="5720116" cy="5795099"/>
          </a:xfrm>
          <a:prstGeom prst="rect">
            <a:avLst/>
          </a:prstGeom>
        </p:spPr>
      </p:pic>
      <p:pic>
        <p:nvPicPr>
          <p:cNvPr id="4" name="Graphic 3">
            <a:extLst>
              <a:ext uri="{FF2B5EF4-FFF2-40B4-BE49-F238E27FC236}">
                <a16:creationId xmlns:a16="http://schemas.microsoft.com/office/drawing/2014/main" id="{6AE069FF-2BDB-978D-973A-0727C410B3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8258076">
            <a:off x="1565285" y="2527529"/>
            <a:ext cx="7692327" cy="7793163"/>
          </a:xfrm>
          <a:prstGeom prst="rect">
            <a:avLst/>
          </a:prstGeom>
        </p:spPr>
      </p:pic>
      <p:pic>
        <p:nvPicPr>
          <p:cNvPr id="5" name="Graphic 4">
            <a:extLst>
              <a:ext uri="{FF2B5EF4-FFF2-40B4-BE49-F238E27FC236}">
                <a16:creationId xmlns:a16="http://schemas.microsoft.com/office/drawing/2014/main" id="{21D66059-5435-9B61-C6F1-5F934F478C6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0108090">
            <a:off x="-3897597" y="-2412461"/>
            <a:ext cx="10408344" cy="10544783"/>
          </a:xfrm>
          <a:prstGeom prst="rect">
            <a:avLst/>
          </a:prstGeom>
        </p:spPr>
      </p:pic>
      <p:pic>
        <p:nvPicPr>
          <p:cNvPr id="11" name="Graphic 10">
            <a:extLst>
              <a:ext uri="{FF2B5EF4-FFF2-40B4-BE49-F238E27FC236}">
                <a16:creationId xmlns:a16="http://schemas.microsoft.com/office/drawing/2014/main" id="{1E297BEE-6AD7-3903-0E11-D60B286C5D7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rot="20488441">
            <a:off x="-3057502" y="-846861"/>
            <a:ext cx="10751154" cy="7980144"/>
          </a:xfrm>
          <a:prstGeom prst="rect">
            <a:avLst/>
          </a:prstGeom>
        </p:spPr>
      </p:pic>
      <p:pic>
        <p:nvPicPr>
          <p:cNvPr id="15" name="Graphic 14">
            <a:extLst>
              <a:ext uri="{FF2B5EF4-FFF2-40B4-BE49-F238E27FC236}">
                <a16:creationId xmlns:a16="http://schemas.microsoft.com/office/drawing/2014/main" id="{6EB920D6-D8F1-288E-6CA5-8AC8C0B60C7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rot="2478650">
            <a:off x="-1636910" y="-549109"/>
            <a:ext cx="10751150" cy="7980144"/>
          </a:xfrm>
          <a:prstGeom prst="rect">
            <a:avLst/>
          </a:prstGeom>
        </p:spPr>
      </p:pic>
      <p:sp>
        <p:nvSpPr>
          <p:cNvPr id="7" name="Rectangle: Rounded Corners 6">
            <a:extLst>
              <a:ext uri="{FF2B5EF4-FFF2-40B4-BE49-F238E27FC236}">
                <a16:creationId xmlns:a16="http://schemas.microsoft.com/office/drawing/2014/main" id="{2D54DC0C-44C1-F5F8-F5D2-A6C57F10B2B5}"/>
              </a:ext>
            </a:extLst>
          </p:cNvPr>
          <p:cNvSpPr/>
          <p:nvPr userDrawn="1"/>
        </p:nvSpPr>
        <p:spPr>
          <a:xfrm>
            <a:off x="350196" y="953311"/>
            <a:ext cx="11537004" cy="4844374"/>
          </a:xfrm>
          <a:prstGeom prst="roundRect">
            <a:avLst>
              <a:gd name="adj" fmla="val 2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831851" y="680935"/>
            <a:ext cx="3117579" cy="5408715"/>
          </a:xfrm>
          <a:noFill/>
          <a:ln>
            <a:noFill/>
          </a:ln>
        </p:spPr>
        <p:txBody>
          <a:bodyPr anchor="ctr">
            <a:normAutofit/>
          </a:bodyPr>
          <a:lstStyle>
            <a:lvl1pPr algn="r">
              <a:defRPr sz="4000">
                <a:solidFill>
                  <a:schemeClr val="tx2"/>
                </a:solidFill>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5190189" y="680936"/>
            <a:ext cx="6157261" cy="5408715"/>
          </a:xfrm>
        </p:spPr>
        <p:txBody>
          <a:bodyPr anchor="ctr">
            <a:normAutofit/>
          </a:bodyP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41E55007-DE8C-4152-DD2D-1423998A8B54}"/>
              </a:ext>
            </a:extLst>
          </p:cNvPr>
          <p:cNvCxnSpPr>
            <a:cxnSpLocks/>
          </p:cNvCxnSpPr>
          <p:nvPr userDrawn="1"/>
        </p:nvCxnSpPr>
        <p:spPr>
          <a:xfrm>
            <a:off x="4649821" y="1984443"/>
            <a:ext cx="0" cy="27237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4820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B3C7F869-B611-7062-9B25-993AF96ADC42}"/>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16523" b="16525"/>
          <a:stretch/>
        </p:blipFill>
        <p:spPr>
          <a:xfrm>
            <a:off x="1948774" y="-1"/>
            <a:ext cx="10243226" cy="6858001"/>
          </a:xfrm>
          <a:prstGeom prst="rect">
            <a:avLst/>
          </a:prstGeom>
        </p:spPr>
      </p:pic>
      <p:pic>
        <p:nvPicPr>
          <p:cNvPr id="4" name="Graphic 3">
            <a:extLst>
              <a:ext uri="{FF2B5EF4-FFF2-40B4-BE49-F238E27FC236}">
                <a16:creationId xmlns:a16="http://schemas.microsoft.com/office/drawing/2014/main" id="{B5C293F1-B7BD-54DC-607F-6D485329D8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8258076">
            <a:off x="-838002" y="2426679"/>
            <a:ext cx="7692327" cy="7793163"/>
          </a:xfrm>
          <a:prstGeom prst="rect">
            <a:avLst/>
          </a:prstGeom>
        </p:spPr>
      </p:pic>
      <p:pic>
        <p:nvPicPr>
          <p:cNvPr id="9" name="Graphic 8">
            <a:extLst>
              <a:ext uri="{FF2B5EF4-FFF2-40B4-BE49-F238E27FC236}">
                <a16:creationId xmlns:a16="http://schemas.microsoft.com/office/drawing/2014/main" id="{645EB9F3-04C4-2E09-690F-89499D472C9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488441">
            <a:off x="-4305503" y="2278788"/>
            <a:ext cx="9239357" cy="6858000"/>
          </a:xfrm>
          <a:prstGeom prst="rect">
            <a:avLst/>
          </a:prstGeom>
        </p:spPr>
      </p:pic>
      <p:pic>
        <p:nvPicPr>
          <p:cNvPr id="8" name="Graphic 7">
            <a:extLst>
              <a:ext uri="{FF2B5EF4-FFF2-40B4-BE49-F238E27FC236}">
                <a16:creationId xmlns:a16="http://schemas.microsoft.com/office/drawing/2014/main" id="{555CFFB5-FFC9-2951-7DDE-E933504667B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2478650">
            <a:off x="-2884913" y="2576540"/>
            <a:ext cx="9239357" cy="6858000"/>
          </a:xfrm>
          <a:prstGeom prst="rect">
            <a:avLst/>
          </a:prstGeom>
        </p:spPr>
      </p:pic>
      <p:pic>
        <p:nvPicPr>
          <p:cNvPr id="5" name="Graphic 4">
            <a:extLst>
              <a:ext uri="{FF2B5EF4-FFF2-40B4-BE49-F238E27FC236}">
                <a16:creationId xmlns:a16="http://schemas.microsoft.com/office/drawing/2014/main" id="{21D66059-5435-9B61-C6F1-5F934F478C6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rot="10800000">
            <a:off x="-1596327" y="-1236294"/>
            <a:ext cx="7692327" cy="7793163"/>
          </a:xfrm>
          <a:prstGeom prst="rect">
            <a:avLst/>
          </a:prstGeom>
        </p:spPr>
      </p:pic>
      <p:sp>
        <p:nvSpPr>
          <p:cNvPr id="10" name="Rectangle: Rounded Corners 9">
            <a:extLst>
              <a:ext uri="{FF2B5EF4-FFF2-40B4-BE49-F238E27FC236}">
                <a16:creationId xmlns:a16="http://schemas.microsoft.com/office/drawing/2014/main" id="{74AB24D2-24D5-D6DD-01BA-85F43EC4D909}"/>
              </a:ext>
            </a:extLst>
          </p:cNvPr>
          <p:cNvSpPr/>
          <p:nvPr userDrawn="1"/>
        </p:nvSpPr>
        <p:spPr>
          <a:xfrm>
            <a:off x="350196" y="953311"/>
            <a:ext cx="11537004" cy="4844374"/>
          </a:xfrm>
          <a:prstGeom prst="roundRect">
            <a:avLst>
              <a:gd name="adj" fmla="val 2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E96A8-FD3F-675D-0516-59D2A86FA663}"/>
              </a:ext>
            </a:extLst>
          </p:cNvPr>
          <p:cNvSpPr>
            <a:spLocks noGrp="1"/>
          </p:cNvSpPr>
          <p:nvPr>
            <p:ph type="title"/>
          </p:nvPr>
        </p:nvSpPr>
        <p:spPr>
          <a:xfrm>
            <a:off x="831850" y="680935"/>
            <a:ext cx="4352625" cy="5408715"/>
          </a:xfrm>
          <a:noFill/>
          <a:ln>
            <a:noFill/>
          </a:ln>
        </p:spPr>
        <p:txBody>
          <a:bodyPr anchor="ctr">
            <a:normAutofit/>
          </a:bodyPr>
          <a:lstStyle>
            <a:lvl1pPr>
              <a:defRPr sz="4000">
                <a:solidFill>
                  <a:schemeClr val="tx1"/>
                </a:solidFill>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5513943-B48A-5730-C22C-EDE1AECDD59C}"/>
              </a:ext>
            </a:extLst>
          </p:cNvPr>
          <p:cNvSpPr>
            <a:spLocks noGrp="1"/>
          </p:cNvSpPr>
          <p:nvPr>
            <p:ph type="body" idx="1"/>
          </p:nvPr>
        </p:nvSpPr>
        <p:spPr>
          <a:xfrm>
            <a:off x="6342434" y="680936"/>
            <a:ext cx="5005016" cy="5408715"/>
          </a:xfrm>
        </p:spPr>
        <p:txBody>
          <a:bodyPr anchor="ctr"/>
          <a:lstStyle>
            <a:lvl1pPr marL="0" indent="0">
              <a:buNone/>
              <a:defRPr sz="2400">
                <a:solidFill>
                  <a:schemeClr val="tx1"/>
                </a:solidFill>
                <a:latin typeface="Noto Serif" panose="02020502060505020204" pitchFamily="18"/>
                <a:ea typeface="Noto Serif" panose="02020502060505020204" pitchFamily="18"/>
                <a:cs typeface="Noto Serif" panose="02020502060505020204" pitchFamily="1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2005466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0ADC-FFB3-5C34-D0E2-5E704877C0E5}"/>
              </a:ext>
            </a:extLst>
          </p:cNvPr>
          <p:cNvSpPr>
            <a:spLocks noGrp="1"/>
          </p:cNvSpPr>
          <p:nvPr>
            <p:ph type="title"/>
          </p:nvPr>
        </p:nvSpPr>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7997D33-E9D6-CE8A-3677-4F6A446E7A4A}"/>
              </a:ext>
            </a:extLst>
          </p:cNvPr>
          <p:cNvSpPr>
            <a:spLocks noGrp="1"/>
          </p:cNvSpPr>
          <p:nvPr>
            <p:ph sz="half" idx="1"/>
          </p:nvPr>
        </p:nvSpPr>
        <p:spPr>
          <a:xfrm>
            <a:off x="838200" y="1825625"/>
            <a:ext cx="5181600" cy="4351338"/>
          </a:xfrm>
        </p:spPr>
        <p:txBody>
          <a:bodyPr/>
          <a:lstStyle>
            <a:lvl1pPr>
              <a:defRPr>
                <a:latin typeface="Noto Serif" panose="02020502060505020204" pitchFamily="18"/>
                <a:ea typeface="Noto Serif" panose="02020502060505020204" pitchFamily="18"/>
                <a:cs typeface="Noto Serif" panose="02020502060505020204" pitchFamily="18"/>
              </a:defRPr>
            </a:lvl1pPr>
            <a:lvl2pPr>
              <a:defRPr>
                <a:latin typeface="Noto Serif" panose="02020502060505020204" pitchFamily="18"/>
                <a:ea typeface="Noto Serif" panose="02020502060505020204" pitchFamily="18"/>
                <a:cs typeface="Noto Serif" panose="02020502060505020204" pitchFamily="18"/>
              </a:defRPr>
            </a:lvl2pPr>
            <a:lvl3pPr>
              <a:defRPr>
                <a:latin typeface="Noto Serif" panose="02020502060505020204" pitchFamily="18"/>
                <a:ea typeface="Noto Serif" panose="02020502060505020204" pitchFamily="18"/>
                <a:cs typeface="Noto Serif" panose="02020502060505020204" pitchFamily="18"/>
              </a:defRPr>
            </a:lvl3pPr>
            <a:lvl4pPr>
              <a:defRPr>
                <a:latin typeface="Noto Serif" panose="02020502060505020204" pitchFamily="18"/>
                <a:ea typeface="Noto Serif" panose="02020502060505020204" pitchFamily="18"/>
                <a:cs typeface="Noto Serif" panose="02020502060505020204" pitchFamily="18"/>
              </a:defRPr>
            </a:lvl4pPr>
            <a:lvl5pPr>
              <a:defRPr>
                <a:latin typeface="Noto Serif" panose="02020502060505020204" pitchFamily="18"/>
                <a:ea typeface="Noto Serif" panose="02020502060505020204" pitchFamily="18"/>
                <a:cs typeface="Noto Serif" panose="02020502060505020204" pitchFamily="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CBABF0-61A9-D0BE-0CC6-26BB26EF63AB}"/>
              </a:ext>
            </a:extLst>
          </p:cNvPr>
          <p:cNvSpPr>
            <a:spLocks noGrp="1"/>
          </p:cNvSpPr>
          <p:nvPr>
            <p:ph sz="half" idx="2"/>
          </p:nvPr>
        </p:nvSpPr>
        <p:spPr>
          <a:xfrm>
            <a:off x="6172200" y="1825625"/>
            <a:ext cx="5181600" cy="4351338"/>
          </a:xfrm>
        </p:spPr>
        <p:txBody>
          <a:bodyPr/>
          <a:lstStyle>
            <a:lvl1pPr>
              <a:defRPr>
                <a:latin typeface="Noto Serif" panose="02020502060505020204" pitchFamily="18"/>
                <a:ea typeface="Noto Serif" panose="02020502060505020204" pitchFamily="18"/>
                <a:cs typeface="Noto Serif" panose="02020502060505020204" pitchFamily="18"/>
              </a:defRPr>
            </a:lvl1pPr>
            <a:lvl2pPr>
              <a:defRPr>
                <a:latin typeface="Noto Serif" panose="02020502060505020204" pitchFamily="18"/>
                <a:ea typeface="Noto Serif" panose="02020502060505020204" pitchFamily="18"/>
                <a:cs typeface="Noto Serif" panose="02020502060505020204" pitchFamily="18"/>
              </a:defRPr>
            </a:lvl2pPr>
            <a:lvl3pPr>
              <a:defRPr>
                <a:latin typeface="Noto Serif" panose="02020502060505020204" pitchFamily="18"/>
                <a:ea typeface="Noto Serif" panose="02020502060505020204" pitchFamily="18"/>
                <a:cs typeface="Noto Serif" panose="02020502060505020204" pitchFamily="18"/>
              </a:defRPr>
            </a:lvl3pPr>
            <a:lvl4pPr>
              <a:defRPr>
                <a:latin typeface="Noto Serif" panose="02020502060505020204" pitchFamily="18"/>
                <a:ea typeface="Noto Serif" panose="02020502060505020204" pitchFamily="18"/>
                <a:cs typeface="Noto Serif" panose="02020502060505020204" pitchFamily="18"/>
              </a:defRPr>
            </a:lvl4pPr>
            <a:lvl5pPr>
              <a:defRPr>
                <a:latin typeface="Noto Serif" panose="02020502060505020204" pitchFamily="18"/>
                <a:ea typeface="Noto Serif" panose="02020502060505020204" pitchFamily="18"/>
                <a:cs typeface="Noto Serif" panose="02020502060505020204" pitchFamily="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13D6FC0B-20DD-C667-59A7-8F4251B6BF6F}"/>
              </a:ext>
            </a:extLst>
          </p:cNvPr>
          <p:cNvSpPr>
            <a:spLocks noGrp="1"/>
          </p:cNvSpPr>
          <p:nvPr>
            <p:ph type="dt" sz="half" idx="10"/>
          </p:nvPr>
        </p:nvSpPr>
        <p:spPr>
          <a:xfrm>
            <a:off x="838200" y="6492875"/>
            <a:ext cx="2743200" cy="365125"/>
          </a:xfrm>
        </p:spPr>
        <p:txBody>
          <a:bodyPr/>
          <a:lstStyle>
            <a:lvl1pPr>
              <a:defRPr sz="1000">
                <a:solidFill>
                  <a:schemeClr val="accent5"/>
                </a:solidFill>
                <a:latin typeface="Bebas Neue" panose="020B0606020202050201" pitchFamily="34" charset="0"/>
              </a:defRPr>
            </a:lvl1pPr>
          </a:lstStyle>
          <a:p>
            <a:fld id="{8A5CC0B6-223E-4E35-8BFB-F9B1D2DF82D2}" type="datetimeFigureOut">
              <a:rPr lang="en-US" smtClean="0"/>
              <a:pPr/>
              <a:t>9/13/24</a:t>
            </a:fld>
            <a:endParaRPr lang="en-US" dirty="0"/>
          </a:p>
        </p:txBody>
      </p:sp>
      <p:sp>
        <p:nvSpPr>
          <p:cNvPr id="9" name="Footer Placeholder 4">
            <a:extLst>
              <a:ext uri="{FF2B5EF4-FFF2-40B4-BE49-F238E27FC236}">
                <a16:creationId xmlns:a16="http://schemas.microsoft.com/office/drawing/2014/main" id="{0D788767-12D9-ABF0-1C0C-B0D22130A3BA}"/>
              </a:ext>
            </a:extLst>
          </p:cNvPr>
          <p:cNvSpPr>
            <a:spLocks noGrp="1"/>
          </p:cNvSpPr>
          <p:nvPr>
            <p:ph type="ftr" sz="quarter" idx="11"/>
          </p:nvPr>
        </p:nvSpPr>
        <p:spPr>
          <a:xfrm>
            <a:off x="4038600" y="6492875"/>
            <a:ext cx="41148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endParaRPr lang="en-US" dirty="0"/>
          </a:p>
        </p:txBody>
      </p:sp>
      <p:sp>
        <p:nvSpPr>
          <p:cNvPr id="10" name="Slide Number Placeholder 5">
            <a:extLst>
              <a:ext uri="{FF2B5EF4-FFF2-40B4-BE49-F238E27FC236}">
                <a16:creationId xmlns:a16="http://schemas.microsoft.com/office/drawing/2014/main" id="{836747E5-0DBA-101D-2526-275A65FAAB70}"/>
              </a:ext>
            </a:extLst>
          </p:cNvPr>
          <p:cNvSpPr>
            <a:spLocks noGrp="1"/>
          </p:cNvSpPr>
          <p:nvPr>
            <p:ph type="sldNum" sz="quarter" idx="12"/>
          </p:nvPr>
        </p:nvSpPr>
        <p:spPr>
          <a:xfrm>
            <a:off x="8610600" y="6492875"/>
            <a:ext cx="2743200" cy="365125"/>
          </a:xfrm>
        </p:spPr>
        <p:txBody>
          <a:bodyPr/>
          <a:lstStyle>
            <a:lvl1pPr>
              <a:defRPr sz="1000">
                <a:solidFill>
                  <a:schemeClr val="accent5"/>
                </a:solidFill>
                <a:latin typeface="Noto Serif" panose="02020502060505020204" pitchFamily="18"/>
                <a:ea typeface="Noto Serif" panose="02020502060505020204" pitchFamily="18"/>
                <a:cs typeface="Noto Serif" panose="02020502060505020204" pitchFamily="18"/>
              </a:defRPr>
            </a:lvl1pPr>
          </a:lstStyle>
          <a:p>
            <a:fld id="{C1F919B9-5419-498A-BBF0-695495FDF1F6}" type="slidenum">
              <a:rPr lang="en-US" smtClean="0"/>
              <a:pPr/>
              <a:t>‹#›</a:t>
            </a:fld>
            <a:endParaRPr lang="en-US" dirty="0"/>
          </a:p>
        </p:txBody>
      </p:sp>
      <p:cxnSp>
        <p:nvCxnSpPr>
          <p:cNvPr id="11" name="Straight Connector 10">
            <a:extLst>
              <a:ext uri="{FF2B5EF4-FFF2-40B4-BE49-F238E27FC236}">
                <a16:creationId xmlns:a16="http://schemas.microsoft.com/office/drawing/2014/main" id="{2C3C3498-9C54-D864-9E37-86D2E7F3091B}"/>
              </a:ext>
            </a:extLst>
          </p:cNvPr>
          <p:cNvCxnSpPr/>
          <p:nvPr userDrawn="1"/>
        </p:nvCxnSpPr>
        <p:spPr>
          <a:xfrm>
            <a:off x="831850" y="6426679"/>
            <a:ext cx="1052195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244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EE99C-0FD6-6FB3-3BE7-30E32B5FCE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E990685-6354-33A2-A056-EF1825F1F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F7576C-FDE5-5C21-3B0A-72E47ECFC9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5CC0B6-223E-4E35-8BFB-F9B1D2DF82D2}" type="datetimeFigureOut">
              <a:rPr lang="en-US" smtClean="0"/>
              <a:t>9/13/24</a:t>
            </a:fld>
            <a:endParaRPr lang="en-US"/>
          </a:p>
        </p:txBody>
      </p:sp>
      <p:sp>
        <p:nvSpPr>
          <p:cNvPr id="5" name="Footer Placeholder 4">
            <a:extLst>
              <a:ext uri="{FF2B5EF4-FFF2-40B4-BE49-F238E27FC236}">
                <a16:creationId xmlns:a16="http://schemas.microsoft.com/office/drawing/2014/main" id="{0BE57BBF-2146-811F-47EF-298D9F43D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787405-C7CA-3A52-6ED5-7C4FA48F48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F919B9-5419-498A-BBF0-695495FDF1F6}" type="slidenum">
              <a:rPr lang="en-US" smtClean="0"/>
              <a:t>‹#›</a:t>
            </a:fld>
            <a:endParaRPr lang="en-US"/>
          </a:p>
        </p:txBody>
      </p:sp>
    </p:spTree>
    <p:extLst>
      <p:ext uri="{BB962C8B-B14F-4D97-AF65-F5344CB8AC3E}">
        <p14:creationId xmlns:p14="http://schemas.microsoft.com/office/powerpoint/2010/main" val="856073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4" r:id="rId5"/>
    <p:sldLayoutId id="2147483661" r:id="rId6"/>
    <p:sldLayoutId id="2147483662" r:id="rId7"/>
    <p:sldLayoutId id="2147483663"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oto Serif" panose="02020502060505020204" pitchFamily="18"/>
          <a:ea typeface="Noto Serif" panose="02020502060505020204" pitchFamily="18"/>
          <a:cs typeface="Noto Serif" panose="02020502060505020204"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oto Serif" panose="02020502060505020204" pitchFamily="18"/>
          <a:ea typeface="Noto Serif" panose="02020502060505020204" pitchFamily="18"/>
          <a:cs typeface="Noto Serif" panose="02020502060505020204" pitchFamily="1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oto Serif" panose="02020502060505020204" pitchFamily="18"/>
          <a:ea typeface="Noto Serif" panose="02020502060505020204" pitchFamily="18"/>
          <a:cs typeface="Noto Serif" panose="02020502060505020204" pitchFamily="1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oto Serif" panose="02020502060505020204" pitchFamily="18"/>
          <a:ea typeface="Noto Serif" panose="02020502060505020204" pitchFamily="18"/>
          <a:cs typeface="Noto Serif" panose="02020502060505020204" pitchFamily="1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oto Serif" panose="02020502060505020204" pitchFamily="18"/>
          <a:ea typeface="Noto Serif" panose="02020502060505020204" pitchFamily="18"/>
          <a:cs typeface="Noto Serif" panose="02020502060505020204"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hyperlink" Target="https://studentaid.gov/fsa-id/sign-in/landin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hyperlink" Target="https://mi.gov/achievement"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www.michigan.gov/mistudentaid/programs/michigan-achievement-scholarship/career-training/program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missg.guarantorsolutions.com/StudentPort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36F4-40F6-11B3-992C-7241A5DBF932}"/>
              </a:ext>
            </a:extLst>
          </p:cNvPr>
          <p:cNvSpPr>
            <a:spLocks noGrp="1"/>
          </p:cNvSpPr>
          <p:nvPr>
            <p:ph type="ctrTitle"/>
          </p:nvPr>
        </p:nvSpPr>
        <p:spPr/>
        <p:txBody>
          <a:bodyPr/>
          <a:lstStyle/>
          <a:p>
            <a:r>
              <a:rPr lang="en-US" dirty="0"/>
              <a:t>SENIORS!</a:t>
            </a:r>
          </a:p>
        </p:txBody>
      </p:sp>
      <p:sp>
        <p:nvSpPr>
          <p:cNvPr id="3" name="Subtitle 2">
            <a:extLst>
              <a:ext uri="{FF2B5EF4-FFF2-40B4-BE49-F238E27FC236}">
                <a16:creationId xmlns:a16="http://schemas.microsoft.com/office/drawing/2014/main" id="{762775C4-AE33-71A8-DE66-C8AB0235CDA8}"/>
              </a:ext>
            </a:extLst>
          </p:cNvPr>
          <p:cNvSpPr>
            <a:spLocks noGrp="1"/>
          </p:cNvSpPr>
          <p:nvPr>
            <p:ph type="subTitle" idx="1"/>
          </p:nvPr>
        </p:nvSpPr>
        <p:spPr>
          <a:xfrm>
            <a:off x="3250623" y="3602038"/>
            <a:ext cx="5690755" cy="1655762"/>
          </a:xfrm>
        </p:spPr>
        <p:txBody>
          <a:bodyPr/>
          <a:lstStyle/>
          <a:p>
            <a:r>
              <a:rPr lang="en-US" dirty="0"/>
              <a:t>Unlock money for college with the Michigan Achievement Scholarship!</a:t>
            </a:r>
          </a:p>
        </p:txBody>
      </p:sp>
      <p:pic>
        <p:nvPicPr>
          <p:cNvPr id="9" name="Picture 8" descr="A hand holding money&#10;&#10;Description automatically generated">
            <a:extLst>
              <a:ext uri="{FF2B5EF4-FFF2-40B4-BE49-F238E27FC236}">
                <a16:creationId xmlns:a16="http://schemas.microsoft.com/office/drawing/2014/main" id="{6FFCE34A-7AC3-558E-5DA7-AE8255018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85690">
            <a:off x="-532073" y="3242682"/>
            <a:ext cx="3323128" cy="4985909"/>
          </a:xfrm>
          <a:prstGeom prst="rect">
            <a:avLst/>
          </a:prstGeom>
        </p:spPr>
      </p:pic>
      <p:pic>
        <p:nvPicPr>
          <p:cNvPr id="4" name="Picture 3" descr="A map of michigan with different colors of trees and water&#10;&#10;Description automatically generated">
            <a:extLst>
              <a:ext uri="{FF2B5EF4-FFF2-40B4-BE49-F238E27FC236}">
                <a16:creationId xmlns:a16="http://schemas.microsoft.com/office/drawing/2014/main" id="{26AC10CC-0C27-D072-02C2-2A916FF97A57}"/>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8448913" y="341376"/>
            <a:ext cx="3109521" cy="3087624"/>
          </a:xfrm>
          <a:prstGeom prst="rect">
            <a:avLst/>
          </a:prstGeom>
        </p:spPr>
      </p:pic>
    </p:spTree>
    <p:extLst>
      <p:ext uri="{BB962C8B-B14F-4D97-AF65-F5344CB8AC3E}">
        <p14:creationId xmlns:p14="http://schemas.microsoft.com/office/powerpoint/2010/main" val="2835795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8EB3B1-C12C-BBF6-958D-368665BD48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44652">
            <a:off x="5046853" y="3048708"/>
            <a:ext cx="2170192" cy="2198640"/>
          </a:xfrm>
          <a:prstGeom prst="rect">
            <a:avLst/>
          </a:prstGeom>
        </p:spPr>
      </p:pic>
      <p:pic>
        <p:nvPicPr>
          <p:cNvPr id="11" name="Graphic 10">
            <a:extLst>
              <a:ext uri="{FF2B5EF4-FFF2-40B4-BE49-F238E27FC236}">
                <a16:creationId xmlns:a16="http://schemas.microsoft.com/office/drawing/2014/main" id="{9536DC42-C64A-0EE3-7BEF-5AC3F986DF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932018">
            <a:off x="2305665" y="2746618"/>
            <a:ext cx="2060080" cy="2087085"/>
          </a:xfrm>
          <a:prstGeom prst="rect">
            <a:avLst/>
          </a:prstGeom>
        </p:spPr>
      </p:pic>
      <p:pic>
        <p:nvPicPr>
          <p:cNvPr id="9" name="Graphic 8">
            <a:extLst>
              <a:ext uri="{FF2B5EF4-FFF2-40B4-BE49-F238E27FC236}">
                <a16:creationId xmlns:a16="http://schemas.microsoft.com/office/drawing/2014/main" id="{E994DBB7-0D18-61AF-17A2-3AF3B980E9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44652">
            <a:off x="7891395" y="3610592"/>
            <a:ext cx="2338820" cy="2369479"/>
          </a:xfrm>
          <a:prstGeom prst="rect">
            <a:avLst/>
          </a:prstGeom>
        </p:spPr>
      </p:pic>
      <p:sp>
        <p:nvSpPr>
          <p:cNvPr id="10" name="Rectangle: Rounded Corners 9">
            <a:extLst>
              <a:ext uri="{FF2B5EF4-FFF2-40B4-BE49-F238E27FC236}">
                <a16:creationId xmlns:a16="http://schemas.microsoft.com/office/drawing/2014/main" id="{B3F05290-5E1C-3479-FE04-B208D8E81761}"/>
              </a:ext>
            </a:extLst>
          </p:cNvPr>
          <p:cNvSpPr/>
          <p:nvPr/>
        </p:nvSpPr>
        <p:spPr>
          <a:xfrm>
            <a:off x="2112986" y="3201093"/>
            <a:ext cx="2286000" cy="946936"/>
          </a:xfrm>
          <a:prstGeom prst="roundRect">
            <a:avLst>
              <a:gd name="adj" fmla="val 8590"/>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15EE992-4AC5-5CEA-64BB-8C8457489225}"/>
              </a:ext>
            </a:extLst>
          </p:cNvPr>
          <p:cNvSpPr txBox="1"/>
          <p:nvPr/>
        </p:nvSpPr>
        <p:spPr>
          <a:xfrm>
            <a:off x="2350632" y="3326045"/>
            <a:ext cx="1923555" cy="646331"/>
          </a:xfrm>
          <a:prstGeom prst="rect">
            <a:avLst/>
          </a:prstGeom>
          <a:noFill/>
        </p:spPr>
        <p:txBody>
          <a:bodyPr wrap="square" rtlCol="0">
            <a:spAutoFit/>
          </a:bodyPr>
          <a:lstStyle/>
          <a:p>
            <a:r>
              <a:rPr lang="en-US" sz="1800" dirty="0">
                <a:effectLst/>
                <a:latin typeface="Noto Serif" panose="02020600060500020200" pitchFamily="18" charset="0"/>
                <a:ea typeface="Noto Serif" panose="02020600060500020200" pitchFamily="18" charset="0"/>
                <a:cs typeface="Noto Serif" panose="02020600060500020200" pitchFamily="18" charset="0"/>
              </a:rPr>
              <a:t>Create your </a:t>
            </a:r>
            <a:r>
              <a:rPr lang="en-US" sz="1800" u="sng" dirty="0">
                <a:solidFill>
                  <a:schemeClr val="tx2"/>
                </a:solidFill>
                <a:effectLst/>
                <a:latin typeface="Noto Serif" panose="02020600060500020200" pitchFamily="18" charset="0"/>
                <a:ea typeface="Noto Serif" panose="02020600060500020200" pitchFamily="18" charset="0"/>
                <a:cs typeface="Noto Serif" panose="02020600060500020200" pitchFamily="18" charset="0"/>
                <a:hlinkClick r:id="rId7">
                  <a:extLst>
                    <a:ext uri="{A12FA001-AC4F-418D-AE19-62706E023703}">
                      <ahyp:hlinkClr xmlns:ahyp="http://schemas.microsoft.com/office/drawing/2018/hyperlinkcolor" val="tx"/>
                    </a:ext>
                  </a:extLst>
                </a:hlinkClick>
              </a:rPr>
              <a:t>FSA ID</a:t>
            </a:r>
            <a:r>
              <a:rPr lang="en-US" sz="1800" dirty="0">
                <a:solidFill>
                  <a:schemeClr val="tx2"/>
                </a:solidFill>
                <a:effectLst/>
                <a:latin typeface="Noto Serif" panose="02020600060500020200" pitchFamily="18" charset="0"/>
                <a:ea typeface="Noto Serif" panose="02020600060500020200" pitchFamily="18" charset="0"/>
                <a:cs typeface="Noto Serif" panose="02020600060500020200" pitchFamily="18" charset="0"/>
              </a:rPr>
              <a:t>.</a:t>
            </a:r>
            <a:endParaRPr lang="en-US" sz="1600" dirty="0">
              <a:solidFill>
                <a:schemeClr val="tx2"/>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32" name="Rectangle: Rounded Corners 31">
            <a:extLst>
              <a:ext uri="{FF2B5EF4-FFF2-40B4-BE49-F238E27FC236}">
                <a16:creationId xmlns:a16="http://schemas.microsoft.com/office/drawing/2014/main" id="{32B64A85-AD55-7C58-14CB-F585F8311FE5}"/>
              </a:ext>
            </a:extLst>
          </p:cNvPr>
          <p:cNvSpPr/>
          <p:nvPr/>
        </p:nvSpPr>
        <p:spPr>
          <a:xfrm>
            <a:off x="7519738" y="3201091"/>
            <a:ext cx="2286000" cy="2123575"/>
          </a:xfrm>
          <a:prstGeom prst="roundRect">
            <a:avLst>
              <a:gd name="adj" fmla="val 8590"/>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D6408DA-8F0B-1C3E-F4E7-3DCF997DDA66}"/>
              </a:ext>
            </a:extLst>
          </p:cNvPr>
          <p:cNvSpPr txBox="1"/>
          <p:nvPr/>
        </p:nvSpPr>
        <p:spPr>
          <a:xfrm>
            <a:off x="7824452" y="3327885"/>
            <a:ext cx="1861345" cy="1815882"/>
          </a:xfrm>
          <a:prstGeom prst="rect">
            <a:avLst/>
          </a:prstGeom>
          <a:noFill/>
        </p:spPr>
        <p:txBody>
          <a:bodyPr wrap="square" rtlCol="0">
            <a:spAutoFit/>
          </a:bodyPr>
          <a:lstStyle/>
          <a:p>
            <a:r>
              <a:rPr lang="en-US" dirty="0">
                <a:latin typeface="Noto Serif" panose="02020502060505020204" pitchFamily="18"/>
                <a:ea typeface="Noto Serif" panose="02020502060505020204" pitchFamily="18"/>
                <a:cs typeface="Noto Serif" panose="02020502060505020204" pitchFamily="18"/>
              </a:rPr>
              <a:t>Fill out the FAFSA with your parents. It takes most </a:t>
            </a:r>
            <a:r>
              <a:rPr lang="en-US" sz="2000" dirty="0">
                <a:solidFill>
                  <a:schemeClr val="tx2"/>
                </a:solidFill>
                <a:latin typeface="Bebas Neue" panose="020B0606020202050201" pitchFamily="34" charset="0"/>
                <a:ea typeface="Noto Serif" panose="02020502060505020204" pitchFamily="18"/>
                <a:cs typeface="Noto Serif" panose="02020502060505020204" pitchFamily="18"/>
              </a:rPr>
              <a:t>LESS THAN 15 minutes!</a:t>
            </a:r>
            <a:endParaRPr lang="en-US" sz="1600" b="0" i="0" u="none" strike="noStrike" baseline="0" dirty="0">
              <a:solidFill>
                <a:schemeClr val="tx2"/>
              </a:solidFill>
              <a:latin typeface="Bebas Neue" panose="020B0606020202050201" pitchFamily="34" charset="0"/>
              <a:ea typeface="Noto Serif" panose="02020502060505020204" pitchFamily="18"/>
              <a:cs typeface="Noto Serif" panose="02020502060505020204" pitchFamily="18"/>
            </a:endParaRPr>
          </a:p>
        </p:txBody>
      </p:sp>
      <p:sp>
        <p:nvSpPr>
          <p:cNvPr id="14" name="Rectangle: Rounded Corners 13">
            <a:extLst>
              <a:ext uri="{FF2B5EF4-FFF2-40B4-BE49-F238E27FC236}">
                <a16:creationId xmlns:a16="http://schemas.microsoft.com/office/drawing/2014/main" id="{AB663BF9-8D2A-0704-BA33-11B5F8C8E03B}"/>
              </a:ext>
              <a:ext uri="{C183D7F6-B498-43B3-948B-1728B52AA6E4}">
                <adec:decorative xmlns:adec="http://schemas.microsoft.com/office/drawing/2017/decorative" val="1"/>
              </a:ext>
            </a:extLst>
          </p:cNvPr>
          <p:cNvSpPr/>
          <p:nvPr/>
        </p:nvSpPr>
        <p:spPr>
          <a:xfrm>
            <a:off x="4797022" y="3171521"/>
            <a:ext cx="2286000" cy="1528442"/>
          </a:xfrm>
          <a:prstGeom prst="roundRect">
            <a:avLst>
              <a:gd name="adj" fmla="val 8590"/>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18075E2-714E-2736-6354-6C8CABD41997}"/>
              </a:ext>
            </a:extLst>
          </p:cNvPr>
          <p:cNvSpPr txBox="1"/>
          <p:nvPr/>
        </p:nvSpPr>
        <p:spPr>
          <a:xfrm>
            <a:off x="5048623" y="3308184"/>
            <a:ext cx="1958694" cy="1200329"/>
          </a:xfrm>
          <a:prstGeom prst="rect">
            <a:avLst/>
          </a:prstGeom>
          <a:noFill/>
        </p:spPr>
        <p:txBody>
          <a:bodyPr wrap="square" rtlCol="0">
            <a:spAutoFit/>
          </a:bodyPr>
          <a:lstStyle/>
          <a:p>
            <a:r>
              <a:rPr lang="en-US" b="0" i="0" u="none" strike="noStrike" baseline="0" dirty="0">
                <a:latin typeface="Noto Serif" panose="02020502060505020204" pitchFamily="18"/>
                <a:ea typeface="Noto Serif" panose="02020502060505020204" pitchFamily="18"/>
                <a:cs typeface="Noto Serif" panose="02020502060505020204" pitchFamily="18"/>
              </a:rPr>
              <a:t>Ask your parents to create their own FSA IDs. </a:t>
            </a:r>
          </a:p>
        </p:txBody>
      </p:sp>
      <p:sp>
        <p:nvSpPr>
          <p:cNvPr id="16" name="Oval 15">
            <a:extLst>
              <a:ext uri="{FF2B5EF4-FFF2-40B4-BE49-F238E27FC236}">
                <a16:creationId xmlns:a16="http://schemas.microsoft.com/office/drawing/2014/main" id="{F4205DA5-9241-695F-2802-0AA8DE6E595F}"/>
              </a:ext>
            </a:extLst>
          </p:cNvPr>
          <p:cNvSpPr/>
          <p:nvPr/>
        </p:nvSpPr>
        <p:spPr>
          <a:xfrm>
            <a:off x="4589674" y="3353366"/>
            <a:ext cx="414697" cy="389367"/>
          </a:xfrm>
          <a:prstGeom prst="ellipse">
            <a:avLst/>
          </a:prstGeom>
          <a:solidFill>
            <a:schemeClr val="tx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400" b="1" dirty="0">
                <a:latin typeface="Bebas Neue Bold" panose="020B0606020202050201" pitchFamily="34" charset="0"/>
              </a:rPr>
              <a:t>2</a:t>
            </a:r>
          </a:p>
        </p:txBody>
      </p:sp>
      <p:sp>
        <p:nvSpPr>
          <p:cNvPr id="21" name="Oval 20">
            <a:extLst>
              <a:ext uri="{FF2B5EF4-FFF2-40B4-BE49-F238E27FC236}">
                <a16:creationId xmlns:a16="http://schemas.microsoft.com/office/drawing/2014/main" id="{2C42CD8B-2445-E90A-676A-FE7589161CE3}"/>
              </a:ext>
            </a:extLst>
          </p:cNvPr>
          <p:cNvSpPr/>
          <p:nvPr/>
        </p:nvSpPr>
        <p:spPr>
          <a:xfrm>
            <a:off x="1904723" y="3365111"/>
            <a:ext cx="414697" cy="389367"/>
          </a:xfrm>
          <a:prstGeom prst="ellipse">
            <a:avLst/>
          </a:prstGeom>
          <a:solidFill>
            <a:schemeClr val="tx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400" b="1" dirty="0">
                <a:latin typeface="Bebas Neue Bold" panose="020B0606020202050201" pitchFamily="34" charset="0"/>
              </a:rPr>
              <a:t>1</a:t>
            </a:r>
          </a:p>
        </p:txBody>
      </p:sp>
      <p:sp>
        <p:nvSpPr>
          <p:cNvPr id="22" name="Oval 21">
            <a:extLst>
              <a:ext uri="{FF2B5EF4-FFF2-40B4-BE49-F238E27FC236}">
                <a16:creationId xmlns:a16="http://schemas.microsoft.com/office/drawing/2014/main" id="{9D8A7246-11A0-617B-C70A-9EC6846D5A12}"/>
              </a:ext>
            </a:extLst>
          </p:cNvPr>
          <p:cNvSpPr/>
          <p:nvPr/>
        </p:nvSpPr>
        <p:spPr>
          <a:xfrm>
            <a:off x="7308800" y="3365111"/>
            <a:ext cx="414697" cy="389367"/>
          </a:xfrm>
          <a:prstGeom prst="ellipse">
            <a:avLst/>
          </a:prstGeom>
          <a:solidFill>
            <a:schemeClr val="tx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400" b="1" dirty="0">
                <a:latin typeface="Bebas Neue Bold" panose="020B0606020202050201" pitchFamily="34" charset="0"/>
              </a:rPr>
              <a:t>3</a:t>
            </a:r>
          </a:p>
        </p:txBody>
      </p:sp>
      <p:sp>
        <p:nvSpPr>
          <p:cNvPr id="3" name="Title 1">
            <a:extLst>
              <a:ext uri="{FF2B5EF4-FFF2-40B4-BE49-F238E27FC236}">
                <a16:creationId xmlns:a16="http://schemas.microsoft.com/office/drawing/2014/main" id="{8EACA87C-62DE-D435-31BC-2BD85494F5B2}"/>
              </a:ext>
              <a:ext uri="{C183D7F6-B498-43B3-948B-1728B52AA6E4}">
                <adec:decorative xmlns:adec="http://schemas.microsoft.com/office/drawing/2017/decorative" val="0"/>
              </a:ext>
            </a:extLst>
          </p:cNvPr>
          <p:cNvSpPr txBox="1">
            <a:spLocks/>
          </p:cNvSpPr>
          <p:nvPr/>
        </p:nvSpPr>
        <p:spPr>
          <a:xfrm>
            <a:off x="2668088" y="2008966"/>
            <a:ext cx="6855823" cy="7196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a:lstStyle>
          <a:p>
            <a:pPr algn="ctr"/>
            <a:r>
              <a:rPr lang="en-US" sz="3600" dirty="0">
                <a:solidFill>
                  <a:schemeClr val="tx2"/>
                </a:solidFill>
                <a:ea typeface="Noto Serif" panose="02020502060505020204" pitchFamily="18"/>
                <a:cs typeface="Noto Serif" panose="02020502060505020204" pitchFamily="18"/>
              </a:rPr>
              <a:t>3 Steps to filling out the FAFSA</a:t>
            </a:r>
          </a:p>
        </p:txBody>
      </p:sp>
      <p:sp>
        <p:nvSpPr>
          <p:cNvPr id="7" name="Rectangle: Rounded Corners 9">
            <a:extLst>
              <a:ext uri="{FF2B5EF4-FFF2-40B4-BE49-F238E27FC236}">
                <a16:creationId xmlns:a16="http://schemas.microsoft.com/office/drawing/2014/main" id="{86BB5C7A-1253-301B-92FA-E167D3976CFE}"/>
              </a:ext>
            </a:extLst>
          </p:cNvPr>
          <p:cNvSpPr/>
          <p:nvPr/>
        </p:nvSpPr>
        <p:spPr>
          <a:xfrm>
            <a:off x="2112985" y="4355312"/>
            <a:ext cx="2888705" cy="969354"/>
          </a:xfrm>
          <a:prstGeom prst="roundRect">
            <a:avLst>
              <a:gd name="adj" fmla="val 8590"/>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9E2ADD9-1CCE-AFD3-24FD-3BF869ADF360}"/>
              </a:ext>
            </a:extLst>
          </p:cNvPr>
          <p:cNvSpPr txBox="1"/>
          <p:nvPr/>
        </p:nvSpPr>
        <p:spPr>
          <a:xfrm>
            <a:off x="2506202" y="4488221"/>
            <a:ext cx="1933244" cy="738664"/>
          </a:xfrm>
          <a:prstGeom prst="rect">
            <a:avLst/>
          </a:prstGeom>
          <a:noFill/>
        </p:spPr>
        <p:txBody>
          <a:bodyPr wrap="square">
            <a:spAutoFit/>
          </a:bodyPr>
          <a:lstStyle/>
          <a:p>
            <a:r>
              <a:rPr lang="en-US" sz="1400" dirty="0">
                <a:latin typeface="Noto Serif" panose="02020600060500020200" pitchFamily="18" charset="0"/>
                <a:ea typeface="Noto Serif" panose="02020600060500020200" pitchFamily="18" charset="0"/>
                <a:cs typeface="Noto Serif" panose="02020600060500020200" pitchFamily="18" charset="0"/>
              </a:rPr>
              <a:t>Note: It takes three to five days for your FSA ID to process.</a:t>
            </a:r>
          </a:p>
        </p:txBody>
      </p:sp>
      <p:pic>
        <p:nvPicPr>
          <p:cNvPr id="17" name="Graphic 16">
            <a:extLst>
              <a:ext uri="{FF2B5EF4-FFF2-40B4-BE49-F238E27FC236}">
                <a16:creationId xmlns:a16="http://schemas.microsoft.com/office/drawing/2014/main" id="{CEA2CBA4-4C0F-43E7-EBCF-DB24E61364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99670" y="4623511"/>
            <a:ext cx="173182" cy="432955"/>
          </a:xfrm>
          <a:prstGeom prst="rect">
            <a:avLst/>
          </a:prstGeom>
        </p:spPr>
      </p:pic>
    </p:spTree>
    <p:extLst>
      <p:ext uri="{BB962C8B-B14F-4D97-AF65-F5344CB8AC3E}">
        <p14:creationId xmlns:p14="http://schemas.microsoft.com/office/powerpoint/2010/main" val="278308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hlinkClick r:id="rId3"/>
            <a:extLst>
              <a:ext uri="{FF2B5EF4-FFF2-40B4-BE49-F238E27FC236}">
                <a16:creationId xmlns:a16="http://schemas.microsoft.com/office/drawing/2014/main" id="{2F8851C1-5BC1-0E09-F6DD-269935975DC5}"/>
              </a:ext>
            </a:extLst>
          </p:cNvPr>
          <p:cNvSpPr/>
          <p:nvPr/>
        </p:nvSpPr>
        <p:spPr>
          <a:xfrm>
            <a:off x="4520957" y="3123552"/>
            <a:ext cx="3150086" cy="535629"/>
          </a:xfrm>
          <a:prstGeom prst="roundRect">
            <a:avLst/>
          </a:prstGeom>
          <a:solidFill>
            <a:srgbClr val="FF7B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mi.gov</a:t>
            </a:r>
            <a:r>
              <a:rPr lang="en-US"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a:t>
            </a:r>
            <a:r>
              <a:rPr lang="en-US" sz="2400" dirty="0">
                <a:solidFill>
                  <a:schemeClr val="bg1"/>
                </a:solidFill>
                <a:latin typeface="Bebas Neue" panose="020B0606020202050201" pitchFamily="34" charset="0"/>
              </a:rPr>
              <a:t>ACHIEVEMENT</a:t>
            </a:r>
            <a:r>
              <a:rPr lang="en-US" sz="2400" dirty="0">
                <a:solidFill>
                  <a:schemeClr val="bg1"/>
                </a:solidFill>
              </a:rPr>
              <a:t> </a:t>
            </a:r>
          </a:p>
        </p:txBody>
      </p:sp>
      <p:sp>
        <p:nvSpPr>
          <p:cNvPr id="2" name="Title 1">
            <a:extLst>
              <a:ext uri="{FF2B5EF4-FFF2-40B4-BE49-F238E27FC236}">
                <a16:creationId xmlns:a16="http://schemas.microsoft.com/office/drawing/2014/main" id="{F20156C9-57ED-64F3-4802-BD0B02D04E14}"/>
              </a:ext>
            </a:extLst>
          </p:cNvPr>
          <p:cNvSpPr>
            <a:spLocks noGrp="1"/>
          </p:cNvSpPr>
          <p:nvPr>
            <p:ph type="ctrTitle"/>
          </p:nvPr>
        </p:nvSpPr>
        <p:spPr>
          <a:xfrm>
            <a:off x="1524000" y="916646"/>
            <a:ext cx="9144000" cy="1287417"/>
          </a:xfrm>
        </p:spPr>
        <p:txBody>
          <a:bodyPr/>
          <a:lstStyle/>
          <a:p>
            <a:r>
              <a:rPr lang="en-US" dirty="0">
                <a:solidFill>
                  <a:schemeClr val="tx2"/>
                </a:solidFill>
              </a:rPr>
              <a:t>YOU’VE GOT THIS!</a:t>
            </a:r>
          </a:p>
        </p:txBody>
      </p:sp>
      <p:sp>
        <p:nvSpPr>
          <p:cNvPr id="3" name="Subtitle 2">
            <a:extLst>
              <a:ext uri="{FF2B5EF4-FFF2-40B4-BE49-F238E27FC236}">
                <a16:creationId xmlns:a16="http://schemas.microsoft.com/office/drawing/2014/main" id="{DE7F26AC-7CCF-A53C-5D6C-A2D91C5DCD3B}"/>
              </a:ext>
            </a:extLst>
          </p:cNvPr>
          <p:cNvSpPr>
            <a:spLocks noGrp="1"/>
          </p:cNvSpPr>
          <p:nvPr>
            <p:ph type="subTitle" idx="1"/>
          </p:nvPr>
        </p:nvSpPr>
        <p:spPr>
          <a:xfrm>
            <a:off x="1524000" y="2257763"/>
            <a:ext cx="9144000" cy="460360"/>
          </a:xfrm>
        </p:spPr>
        <p:txBody>
          <a:bodyPr>
            <a:normAutofit lnSpcReduction="10000"/>
          </a:bodyPr>
          <a:lstStyle/>
          <a:p>
            <a:r>
              <a:rPr lang="en-US" dirty="0"/>
              <a:t>Fill out the </a:t>
            </a:r>
            <a:r>
              <a:rPr lang="en-US" sz="2800" dirty="0">
                <a:solidFill>
                  <a:schemeClr val="tx2"/>
                </a:solidFill>
                <a:latin typeface="Bebas Neue" panose="020B0606020202050201" pitchFamily="34" charset="0"/>
              </a:rPr>
              <a:t>FAFSA</a:t>
            </a:r>
            <a:r>
              <a:rPr lang="en-US" dirty="0"/>
              <a:t> today! </a:t>
            </a:r>
          </a:p>
        </p:txBody>
      </p:sp>
      <p:pic>
        <p:nvPicPr>
          <p:cNvPr id="4" name="Picture 3" descr="the MAS MiStudent Aid logo">
            <a:extLst>
              <a:ext uri="{FF2B5EF4-FFF2-40B4-BE49-F238E27FC236}">
                <a16:creationId xmlns:a16="http://schemas.microsoft.com/office/drawing/2014/main" id="{EDA865D1-E54F-124F-E956-EA134501B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7914" y="4139877"/>
            <a:ext cx="4302096" cy="1651801"/>
          </a:xfrm>
          <a:prstGeom prst="rect">
            <a:avLst/>
          </a:prstGeom>
        </p:spPr>
      </p:pic>
    </p:spTree>
    <p:extLst>
      <p:ext uri="{BB962C8B-B14F-4D97-AF65-F5344CB8AC3E}">
        <p14:creationId xmlns:p14="http://schemas.microsoft.com/office/powerpoint/2010/main" val="2022186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michigan with different colors of trees and water&#10;&#10;Description automatically generated">
            <a:extLst>
              <a:ext uri="{FF2B5EF4-FFF2-40B4-BE49-F238E27FC236}">
                <a16:creationId xmlns:a16="http://schemas.microsoft.com/office/drawing/2014/main" id="{40CEBE32-8413-28BB-C7B9-B432BB55BED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020595" y="1908167"/>
            <a:ext cx="3109521" cy="3087624"/>
          </a:xfrm>
          <a:prstGeom prst="rect">
            <a:avLst/>
          </a:prstGeom>
        </p:spPr>
      </p:pic>
      <p:pic>
        <p:nvPicPr>
          <p:cNvPr id="3" name="Picture 2">
            <a:extLst>
              <a:ext uri="{FF2B5EF4-FFF2-40B4-BE49-F238E27FC236}">
                <a16:creationId xmlns:a16="http://schemas.microsoft.com/office/drawing/2014/main" id="{CC967911-E583-FB9A-02EA-C637A634AFDF}"/>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a:stretch/>
        </p:blipFill>
        <p:spPr>
          <a:xfrm>
            <a:off x="-2772742" y="2368670"/>
            <a:ext cx="7083632" cy="4717809"/>
          </a:xfrm>
          <a:prstGeom prst="rect">
            <a:avLst/>
          </a:prstGeom>
          <a:effectLst>
            <a:softEdge rad="63500"/>
          </a:effectLst>
        </p:spPr>
      </p:pic>
      <p:sp>
        <p:nvSpPr>
          <p:cNvPr id="5" name="Rectangle 4">
            <a:extLst>
              <a:ext uri="{FF2B5EF4-FFF2-40B4-BE49-F238E27FC236}">
                <a16:creationId xmlns:a16="http://schemas.microsoft.com/office/drawing/2014/main" id="{F499B83A-706A-45B5-E3C6-4E4D32D31014}"/>
              </a:ext>
            </a:extLst>
          </p:cNvPr>
          <p:cNvSpPr/>
          <p:nvPr/>
        </p:nvSpPr>
        <p:spPr>
          <a:xfrm rot="10800000">
            <a:off x="2096762" y="3132320"/>
            <a:ext cx="3631330" cy="2973301"/>
          </a:xfrm>
          <a:prstGeom prst="rect">
            <a:avLst/>
          </a:prstGeom>
          <a:gradFill>
            <a:gsLst>
              <a:gs pos="0">
                <a:schemeClr val="bg1">
                  <a:alpha val="0"/>
                </a:schemeClr>
              </a:gs>
              <a:gs pos="61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DA7EB-04E4-AAC5-4373-19B563537060}"/>
              </a:ext>
              <a:ext uri="{C183D7F6-B498-43B3-948B-1728B52AA6E4}">
                <adec:decorative xmlns:adec="http://schemas.microsoft.com/office/drawing/2017/decorative" val="0"/>
              </a:ext>
            </a:extLst>
          </p:cNvPr>
          <p:cNvSpPr>
            <a:spLocks noGrp="1"/>
          </p:cNvSpPr>
          <p:nvPr>
            <p:ph type="title"/>
          </p:nvPr>
        </p:nvSpPr>
        <p:spPr>
          <a:xfrm>
            <a:off x="2668088" y="2254788"/>
            <a:ext cx="6855823" cy="719697"/>
          </a:xfrm>
        </p:spPr>
        <p:txBody>
          <a:bodyPr>
            <a:normAutofit/>
          </a:bodyPr>
          <a:lstStyle/>
          <a:p>
            <a:pPr algn="ctr"/>
            <a:r>
              <a:rPr lang="en-US" sz="3600" dirty="0">
                <a:solidFill>
                  <a:schemeClr val="tx2"/>
                </a:solidFill>
                <a:ea typeface="Noto Serif" panose="02020502060505020204" pitchFamily="18"/>
                <a:cs typeface="Noto Serif" panose="02020502060505020204" pitchFamily="18"/>
              </a:rPr>
              <a:t>QUALIFYING GRADS COULD GET</a:t>
            </a:r>
          </a:p>
        </p:txBody>
      </p:sp>
      <p:grpSp>
        <p:nvGrpSpPr>
          <p:cNvPr id="13" name="Group 12" descr="A rectangle group displaying &quot;Up to $5,500&quot; block of text in purple colors">
            <a:extLst>
              <a:ext uri="{FF2B5EF4-FFF2-40B4-BE49-F238E27FC236}">
                <a16:creationId xmlns:a16="http://schemas.microsoft.com/office/drawing/2014/main" id="{A5063247-8490-3EB1-9177-BFB3FDC707CF}"/>
              </a:ext>
              <a:ext uri="{C183D7F6-B498-43B3-948B-1728B52AA6E4}">
                <adec:decorative xmlns:adec="http://schemas.microsoft.com/office/drawing/2017/decorative" val="0"/>
              </a:ext>
            </a:extLst>
          </p:cNvPr>
          <p:cNvGrpSpPr/>
          <p:nvPr/>
        </p:nvGrpSpPr>
        <p:grpSpPr>
          <a:xfrm>
            <a:off x="2108233" y="3105031"/>
            <a:ext cx="2434133" cy="2264229"/>
            <a:chOff x="1685867" y="2473234"/>
            <a:chExt cx="2434133" cy="2264229"/>
          </a:xfrm>
        </p:grpSpPr>
        <p:sp>
          <p:nvSpPr>
            <p:cNvPr id="14" name="Rectangle: Rounded Corners 13">
              <a:extLst>
                <a:ext uri="{FF2B5EF4-FFF2-40B4-BE49-F238E27FC236}">
                  <a16:creationId xmlns:a16="http://schemas.microsoft.com/office/drawing/2014/main" id="{A103E39B-C5A3-641E-9246-1190C5BF16AC}"/>
                </a:ext>
              </a:extLst>
            </p:cNvPr>
            <p:cNvSpPr/>
            <p:nvPr/>
          </p:nvSpPr>
          <p:spPr>
            <a:xfrm>
              <a:off x="1698171" y="2473234"/>
              <a:ext cx="2377440" cy="2264229"/>
            </a:xfrm>
            <a:prstGeom prst="roundRect">
              <a:avLst>
                <a:gd name="adj" fmla="val 8590"/>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8A4BC69-8025-ACC8-EDDC-FE99153D72BE}"/>
                </a:ext>
              </a:extLst>
            </p:cNvPr>
            <p:cNvSpPr txBox="1"/>
            <p:nvPr/>
          </p:nvSpPr>
          <p:spPr>
            <a:xfrm>
              <a:off x="1843691" y="2565425"/>
              <a:ext cx="2086400" cy="646331"/>
            </a:xfrm>
            <a:prstGeom prst="rect">
              <a:avLst/>
            </a:prstGeom>
            <a:noFill/>
          </p:spPr>
          <p:txBody>
            <a:bodyPr wrap="square" rtlCol="0">
              <a:spAutoFit/>
            </a:bodyPr>
            <a:lstStyle/>
            <a:p>
              <a:pPr algn="ctr"/>
              <a:r>
                <a:rPr lang="en-US" dirty="0">
                  <a:solidFill>
                    <a:schemeClr val="tx2"/>
                  </a:solidFill>
                  <a:latin typeface="Bebas Neue" panose="020B0606020202050201" pitchFamily="34" charset="0"/>
                </a:rPr>
                <a:t>An associate degree or skill certificate </a:t>
              </a:r>
            </a:p>
          </p:txBody>
        </p:sp>
        <p:sp>
          <p:nvSpPr>
            <p:cNvPr id="16" name="TextBox 15">
              <a:extLst>
                <a:ext uri="{FF2B5EF4-FFF2-40B4-BE49-F238E27FC236}">
                  <a16:creationId xmlns:a16="http://schemas.microsoft.com/office/drawing/2014/main" id="{C3DE58C3-F8A5-CEF4-AB6A-075129F0F86D}"/>
                </a:ext>
              </a:extLst>
            </p:cNvPr>
            <p:cNvSpPr txBox="1"/>
            <p:nvPr/>
          </p:nvSpPr>
          <p:spPr>
            <a:xfrm>
              <a:off x="1685867" y="3228487"/>
              <a:ext cx="2434133" cy="1200329"/>
            </a:xfrm>
            <a:prstGeom prst="rect">
              <a:avLst/>
            </a:prstGeom>
            <a:noFill/>
          </p:spPr>
          <p:txBody>
            <a:bodyPr wrap="square" rtlCol="0">
              <a:spAutoFit/>
            </a:bodyPr>
            <a:lstStyle/>
            <a:p>
              <a:pPr algn="ctr">
                <a:lnSpc>
                  <a:spcPct val="75000"/>
                </a:lnSpc>
              </a:pPr>
              <a:r>
                <a:rPr lang="en-US" sz="4800" dirty="0">
                  <a:solidFill>
                    <a:schemeClr val="tx2"/>
                  </a:solidFill>
                  <a:latin typeface="Bebas Neue" panose="020B0606020202050201" pitchFamily="34" charset="0"/>
                </a:rPr>
                <a:t>Tuition-free</a:t>
              </a:r>
            </a:p>
          </p:txBody>
        </p:sp>
        <p:sp>
          <p:nvSpPr>
            <p:cNvPr id="17" name="TextBox 16">
              <a:extLst>
                <a:ext uri="{FF2B5EF4-FFF2-40B4-BE49-F238E27FC236}">
                  <a16:creationId xmlns:a16="http://schemas.microsoft.com/office/drawing/2014/main" id="{3BEDB17D-24E8-4D84-30C4-4FBBA3C0FFDC}"/>
                </a:ext>
              </a:extLst>
            </p:cNvPr>
            <p:cNvSpPr txBox="1"/>
            <p:nvPr/>
          </p:nvSpPr>
          <p:spPr>
            <a:xfrm>
              <a:off x="1737359" y="4299140"/>
              <a:ext cx="2299064" cy="307777"/>
            </a:xfrm>
            <a:prstGeom prst="rect">
              <a:avLst/>
            </a:prstGeom>
            <a:noFill/>
          </p:spPr>
          <p:txBody>
            <a:bodyPr wrap="square" rtlCol="0">
              <a:spAutoFit/>
            </a:bodyPr>
            <a:lstStyle/>
            <a:p>
              <a:pPr algn="ctr"/>
              <a:r>
                <a:rPr lang="en-US" sz="1400" dirty="0">
                  <a:latin typeface="Noto Serif" panose="02020502060505020204" pitchFamily="18"/>
                  <a:ea typeface="Noto Serif" panose="02020502060505020204" pitchFamily="18"/>
                  <a:cs typeface="Noto Serif" panose="02020502060505020204" pitchFamily="18"/>
                </a:rPr>
                <a:t>at a community college</a:t>
              </a:r>
            </a:p>
          </p:txBody>
        </p:sp>
      </p:grpSp>
      <p:grpSp>
        <p:nvGrpSpPr>
          <p:cNvPr id="12" name="Group 11" descr="A rectangle group displaying, &quot;Up to $4,000&quot; block of text in purple colors">
            <a:extLst>
              <a:ext uri="{FF2B5EF4-FFF2-40B4-BE49-F238E27FC236}">
                <a16:creationId xmlns:a16="http://schemas.microsoft.com/office/drawing/2014/main" id="{86F1690B-4155-B4A8-B473-90A07A261BBE}"/>
              </a:ext>
              <a:ext uri="{C183D7F6-B498-43B3-948B-1728B52AA6E4}">
                <adec:decorative xmlns:adec="http://schemas.microsoft.com/office/drawing/2017/decorative" val="0"/>
              </a:ext>
            </a:extLst>
          </p:cNvPr>
          <p:cNvGrpSpPr/>
          <p:nvPr/>
        </p:nvGrpSpPr>
        <p:grpSpPr>
          <a:xfrm>
            <a:off x="7722366" y="3084010"/>
            <a:ext cx="2377440" cy="2264229"/>
            <a:chOff x="1698171" y="2473234"/>
            <a:chExt cx="2377440" cy="2264229"/>
          </a:xfrm>
        </p:grpSpPr>
        <p:sp>
          <p:nvSpPr>
            <p:cNvPr id="6" name="Rectangle: Rounded Corners 5">
              <a:extLst>
                <a:ext uri="{FF2B5EF4-FFF2-40B4-BE49-F238E27FC236}">
                  <a16:creationId xmlns:a16="http://schemas.microsoft.com/office/drawing/2014/main" id="{EEA0E448-5F18-E5E0-BA08-53F122E6D534}"/>
                </a:ext>
              </a:extLst>
            </p:cNvPr>
            <p:cNvSpPr/>
            <p:nvPr/>
          </p:nvSpPr>
          <p:spPr>
            <a:xfrm>
              <a:off x="1698171" y="2473234"/>
              <a:ext cx="2377440" cy="2264229"/>
            </a:xfrm>
            <a:prstGeom prst="roundRect">
              <a:avLst>
                <a:gd name="adj" fmla="val 8590"/>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9BCFE8-D606-9836-442E-6A5736C737C9}"/>
                </a:ext>
              </a:extLst>
            </p:cNvPr>
            <p:cNvSpPr txBox="1"/>
            <p:nvPr/>
          </p:nvSpPr>
          <p:spPr>
            <a:xfrm>
              <a:off x="2024743" y="2738039"/>
              <a:ext cx="1724297" cy="400110"/>
            </a:xfrm>
            <a:prstGeom prst="rect">
              <a:avLst/>
            </a:prstGeom>
            <a:noFill/>
          </p:spPr>
          <p:txBody>
            <a:bodyPr wrap="square" rtlCol="0">
              <a:spAutoFit/>
            </a:bodyPr>
            <a:lstStyle/>
            <a:p>
              <a:pPr algn="ctr"/>
              <a:r>
                <a:rPr lang="en-US" sz="2000" dirty="0">
                  <a:solidFill>
                    <a:schemeClr val="tx2"/>
                  </a:solidFill>
                  <a:latin typeface="Bebas Neue" panose="020B0606020202050201" pitchFamily="34" charset="0"/>
                </a:rPr>
                <a:t>UP TO</a:t>
              </a:r>
            </a:p>
          </p:txBody>
        </p:sp>
        <p:sp>
          <p:nvSpPr>
            <p:cNvPr id="8" name="TextBox 7">
              <a:extLst>
                <a:ext uri="{FF2B5EF4-FFF2-40B4-BE49-F238E27FC236}">
                  <a16:creationId xmlns:a16="http://schemas.microsoft.com/office/drawing/2014/main" id="{244CB97A-FBF2-FC45-546A-BA6B08CBF007}"/>
                </a:ext>
              </a:extLst>
            </p:cNvPr>
            <p:cNvSpPr txBox="1"/>
            <p:nvPr/>
          </p:nvSpPr>
          <p:spPr>
            <a:xfrm>
              <a:off x="1881051" y="2955748"/>
              <a:ext cx="2011680" cy="1015663"/>
            </a:xfrm>
            <a:prstGeom prst="rect">
              <a:avLst/>
            </a:prstGeom>
            <a:noFill/>
          </p:spPr>
          <p:txBody>
            <a:bodyPr wrap="square" rtlCol="0">
              <a:spAutoFit/>
            </a:bodyPr>
            <a:lstStyle/>
            <a:p>
              <a:pPr algn="ctr"/>
              <a:r>
                <a:rPr lang="en-US" sz="6000" dirty="0">
                  <a:solidFill>
                    <a:schemeClr val="tx2"/>
                  </a:solidFill>
                  <a:latin typeface="Bebas Neue" panose="020B0606020202050201" pitchFamily="34" charset="0"/>
                </a:rPr>
                <a:t>$4,000</a:t>
              </a:r>
            </a:p>
          </p:txBody>
        </p:sp>
        <p:sp>
          <p:nvSpPr>
            <p:cNvPr id="9" name="TextBox 8">
              <a:extLst>
                <a:ext uri="{FF2B5EF4-FFF2-40B4-BE49-F238E27FC236}">
                  <a16:creationId xmlns:a16="http://schemas.microsoft.com/office/drawing/2014/main" id="{557C1CEA-7B3B-8797-EAF5-B57AC459FECE}"/>
                </a:ext>
              </a:extLst>
            </p:cNvPr>
            <p:cNvSpPr txBox="1"/>
            <p:nvPr/>
          </p:nvSpPr>
          <p:spPr>
            <a:xfrm>
              <a:off x="1737359" y="3894998"/>
              <a:ext cx="2299064" cy="523220"/>
            </a:xfrm>
            <a:prstGeom prst="rect">
              <a:avLst/>
            </a:prstGeom>
            <a:noFill/>
          </p:spPr>
          <p:txBody>
            <a:bodyPr wrap="square" rtlCol="0">
              <a:spAutoFit/>
            </a:bodyPr>
            <a:lstStyle/>
            <a:p>
              <a:pPr algn="ctr"/>
              <a:r>
                <a:rPr lang="en-US" sz="1400" dirty="0">
                  <a:latin typeface="Noto Serif" panose="02020502060505020204" pitchFamily="18"/>
                  <a:ea typeface="Noto Serif" panose="02020502060505020204" pitchFamily="18"/>
                  <a:cs typeface="Noto Serif" panose="02020502060505020204" pitchFamily="18"/>
                </a:rPr>
                <a:t>for a career training program</a:t>
              </a:r>
            </a:p>
          </p:txBody>
        </p:sp>
      </p:grpSp>
      <p:grpSp>
        <p:nvGrpSpPr>
          <p:cNvPr id="10" name="Group 9" descr="A rectangle group displaying, &quot;Up to $2,750&quot; block of text in purple colors">
            <a:extLst>
              <a:ext uri="{FF2B5EF4-FFF2-40B4-BE49-F238E27FC236}">
                <a16:creationId xmlns:a16="http://schemas.microsoft.com/office/drawing/2014/main" id="{3626ABBB-97CF-6301-043A-CDDAC2EF86E2}"/>
              </a:ext>
              <a:ext uri="{C183D7F6-B498-43B3-948B-1728B52AA6E4}">
                <adec:decorative xmlns:adec="http://schemas.microsoft.com/office/drawing/2017/decorative" val="0"/>
              </a:ext>
            </a:extLst>
          </p:cNvPr>
          <p:cNvGrpSpPr/>
          <p:nvPr/>
        </p:nvGrpSpPr>
        <p:grpSpPr>
          <a:xfrm>
            <a:off x="4878932" y="3084009"/>
            <a:ext cx="2434133" cy="2264229"/>
            <a:chOff x="1669825" y="2473234"/>
            <a:chExt cx="2434133" cy="2264229"/>
          </a:xfrm>
        </p:grpSpPr>
        <p:sp>
          <p:nvSpPr>
            <p:cNvPr id="11" name="Rectangle: Rounded Corners 19">
              <a:extLst>
                <a:ext uri="{FF2B5EF4-FFF2-40B4-BE49-F238E27FC236}">
                  <a16:creationId xmlns:a16="http://schemas.microsoft.com/office/drawing/2014/main" id="{34D3A5A9-4D58-2AC1-C086-156506AF08A2}"/>
                </a:ext>
              </a:extLst>
            </p:cNvPr>
            <p:cNvSpPr/>
            <p:nvPr/>
          </p:nvSpPr>
          <p:spPr>
            <a:xfrm>
              <a:off x="1698171" y="2473234"/>
              <a:ext cx="2377440" cy="2264229"/>
            </a:xfrm>
            <a:prstGeom prst="roundRect">
              <a:avLst>
                <a:gd name="adj" fmla="val 8590"/>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4D16B5F-362D-ADDC-E935-4096B3A72630}"/>
                </a:ext>
              </a:extLst>
            </p:cNvPr>
            <p:cNvSpPr txBox="1"/>
            <p:nvPr/>
          </p:nvSpPr>
          <p:spPr>
            <a:xfrm>
              <a:off x="2024743" y="2738040"/>
              <a:ext cx="1724297" cy="400110"/>
            </a:xfrm>
            <a:prstGeom prst="rect">
              <a:avLst/>
            </a:prstGeom>
            <a:noFill/>
          </p:spPr>
          <p:txBody>
            <a:bodyPr wrap="square" rtlCol="0">
              <a:spAutoFit/>
            </a:bodyPr>
            <a:lstStyle/>
            <a:p>
              <a:pPr algn="ctr"/>
              <a:r>
                <a:rPr lang="en-US" sz="2000" dirty="0">
                  <a:solidFill>
                    <a:schemeClr val="tx2"/>
                  </a:solidFill>
                  <a:latin typeface="Bebas Neue" panose="020B0606020202050201" pitchFamily="34" charset="0"/>
                </a:rPr>
                <a:t>UP TO</a:t>
              </a:r>
            </a:p>
          </p:txBody>
        </p:sp>
        <p:sp>
          <p:nvSpPr>
            <p:cNvPr id="24" name="TextBox 23">
              <a:extLst>
                <a:ext uri="{FF2B5EF4-FFF2-40B4-BE49-F238E27FC236}">
                  <a16:creationId xmlns:a16="http://schemas.microsoft.com/office/drawing/2014/main" id="{61D76DF7-8C31-BAEA-1916-281BD1C282E4}"/>
                </a:ext>
              </a:extLst>
            </p:cNvPr>
            <p:cNvSpPr txBox="1"/>
            <p:nvPr/>
          </p:nvSpPr>
          <p:spPr>
            <a:xfrm>
              <a:off x="1669825" y="2955749"/>
              <a:ext cx="2434133" cy="1015663"/>
            </a:xfrm>
            <a:prstGeom prst="rect">
              <a:avLst/>
            </a:prstGeom>
            <a:noFill/>
          </p:spPr>
          <p:txBody>
            <a:bodyPr wrap="square" rtlCol="0">
              <a:spAutoFit/>
            </a:bodyPr>
            <a:lstStyle/>
            <a:p>
              <a:pPr algn="ctr"/>
              <a:r>
                <a:rPr lang="en-US" sz="6000" dirty="0">
                  <a:solidFill>
                    <a:schemeClr val="tx2"/>
                  </a:solidFill>
                  <a:latin typeface="Bebas Neue" panose="020B0606020202050201" pitchFamily="34" charset="0"/>
                </a:rPr>
                <a:t>$27,500</a:t>
              </a:r>
            </a:p>
          </p:txBody>
        </p:sp>
        <p:sp>
          <p:nvSpPr>
            <p:cNvPr id="25" name="TextBox 24">
              <a:extLst>
                <a:ext uri="{FF2B5EF4-FFF2-40B4-BE49-F238E27FC236}">
                  <a16:creationId xmlns:a16="http://schemas.microsoft.com/office/drawing/2014/main" id="{EFE92A16-9CBE-EE2C-AB9D-58141CA606F5}"/>
                </a:ext>
              </a:extLst>
            </p:cNvPr>
            <p:cNvSpPr txBox="1"/>
            <p:nvPr/>
          </p:nvSpPr>
          <p:spPr>
            <a:xfrm>
              <a:off x="1737359" y="3895000"/>
              <a:ext cx="2299064" cy="523220"/>
            </a:xfrm>
            <a:prstGeom prst="rect">
              <a:avLst/>
            </a:prstGeom>
            <a:noFill/>
          </p:spPr>
          <p:txBody>
            <a:bodyPr wrap="square" rtlCol="0">
              <a:spAutoFit/>
            </a:bodyPr>
            <a:lstStyle/>
            <a:p>
              <a:pPr algn="ctr"/>
              <a:r>
                <a:rPr lang="en-US" sz="1400" dirty="0">
                  <a:latin typeface="Noto Serif" panose="02020502060505020204" pitchFamily="18"/>
                  <a:ea typeface="Noto Serif" panose="02020502060505020204" pitchFamily="18"/>
                  <a:cs typeface="Noto Serif" panose="02020502060505020204" pitchFamily="18"/>
                </a:rPr>
                <a:t>for a 4-year private or public university</a:t>
              </a:r>
            </a:p>
          </p:txBody>
        </p:sp>
      </p:grpSp>
    </p:spTree>
    <p:extLst>
      <p:ext uri="{BB962C8B-B14F-4D97-AF65-F5344CB8AC3E}">
        <p14:creationId xmlns:p14="http://schemas.microsoft.com/office/powerpoint/2010/main" val="110594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7C4-E5AE-E1E6-070B-B4100D96303B}"/>
              </a:ext>
            </a:extLst>
          </p:cNvPr>
          <p:cNvSpPr>
            <a:spLocks noGrp="1"/>
          </p:cNvSpPr>
          <p:nvPr>
            <p:ph type="title"/>
          </p:nvPr>
        </p:nvSpPr>
        <p:spPr/>
        <p:txBody>
          <a:bodyPr>
            <a:normAutofit/>
          </a:bodyPr>
          <a:lstStyle/>
          <a:p>
            <a:pPr algn="r"/>
            <a:r>
              <a:rPr lang="en-US" sz="3600" dirty="0">
                <a:solidFill>
                  <a:schemeClr val="tx2"/>
                </a:solidFill>
              </a:rPr>
              <a:t>Community </a:t>
            </a:r>
            <a:br>
              <a:rPr lang="en-US" sz="3600" dirty="0">
                <a:solidFill>
                  <a:schemeClr val="tx2"/>
                </a:solidFill>
              </a:rPr>
            </a:br>
            <a:r>
              <a:rPr lang="en-US" sz="3600" dirty="0">
                <a:solidFill>
                  <a:schemeClr val="tx2"/>
                </a:solidFill>
              </a:rPr>
              <a:t>College </a:t>
            </a:r>
            <a:br>
              <a:rPr lang="en-US" sz="3600" dirty="0">
                <a:solidFill>
                  <a:schemeClr val="tx2"/>
                </a:solidFill>
              </a:rPr>
            </a:br>
            <a:r>
              <a:rPr lang="en-US" sz="3600" dirty="0">
                <a:solidFill>
                  <a:schemeClr val="tx2"/>
                </a:solidFill>
              </a:rPr>
              <a:t>Guarantee</a:t>
            </a:r>
          </a:p>
        </p:txBody>
      </p:sp>
      <p:sp>
        <p:nvSpPr>
          <p:cNvPr id="3" name="Text Placeholder 2">
            <a:extLst>
              <a:ext uri="{FF2B5EF4-FFF2-40B4-BE49-F238E27FC236}">
                <a16:creationId xmlns:a16="http://schemas.microsoft.com/office/drawing/2014/main" id="{8C19EE33-98A3-CC6A-7600-5B68D328343C}"/>
              </a:ext>
            </a:extLst>
          </p:cNvPr>
          <p:cNvSpPr>
            <a:spLocks noGrp="1"/>
          </p:cNvSpPr>
          <p:nvPr>
            <p:ph type="body" idx="1"/>
          </p:nvPr>
        </p:nvSpPr>
        <p:spPr>
          <a:xfrm>
            <a:off x="5183746" y="1588168"/>
            <a:ext cx="6163704" cy="3677297"/>
          </a:xfrm>
        </p:spPr>
        <p:txBody>
          <a:bodyPr anchor="ctr">
            <a:noAutofit/>
          </a:bodyPr>
          <a:lstStyle/>
          <a:p>
            <a:pPr algn="ctr"/>
            <a:r>
              <a:rPr lang="en-US" dirty="0">
                <a:solidFill>
                  <a:schemeClr val="tx1"/>
                </a:solidFill>
              </a:rPr>
              <a:t>Earn your associate degree or skill certificate TUITION-FREE at your </a:t>
            </a:r>
            <a:br>
              <a:rPr lang="en-US" dirty="0">
                <a:solidFill>
                  <a:schemeClr val="tx1"/>
                </a:solidFill>
              </a:rPr>
            </a:br>
            <a:r>
              <a:rPr lang="en-US" dirty="0">
                <a:solidFill>
                  <a:schemeClr val="tx1"/>
                </a:solidFill>
              </a:rPr>
              <a:t>local community college!</a:t>
            </a:r>
          </a:p>
          <a:p>
            <a:pPr algn="ctr"/>
            <a:r>
              <a:rPr lang="en-US" sz="2000" dirty="0">
                <a:solidFill>
                  <a:schemeClr val="accent1"/>
                </a:solidFill>
              </a:rPr>
              <a:t>(Or get community college tuition covered </a:t>
            </a:r>
            <a:br>
              <a:rPr lang="en-US" sz="2000" dirty="0">
                <a:solidFill>
                  <a:schemeClr val="accent1"/>
                </a:solidFill>
              </a:rPr>
            </a:br>
            <a:r>
              <a:rPr lang="en-US" sz="2000" dirty="0">
                <a:solidFill>
                  <a:schemeClr val="accent1"/>
                </a:solidFill>
              </a:rPr>
              <a:t>before transferring to a university.)</a:t>
            </a:r>
          </a:p>
        </p:txBody>
      </p:sp>
      <p:pic>
        <p:nvPicPr>
          <p:cNvPr id="12" name="Picture 11">
            <a:extLst>
              <a:ext uri="{FF2B5EF4-FFF2-40B4-BE49-F238E27FC236}">
                <a16:creationId xmlns:a16="http://schemas.microsoft.com/office/drawing/2014/main" id="{C1B3B7D4-F5AC-12FF-B69F-7C24493CD9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921382">
            <a:off x="6329659" y="780425"/>
            <a:ext cx="3871875" cy="1931995"/>
          </a:xfrm>
          <a:prstGeom prst="rect">
            <a:avLst/>
          </a:prstGeom>
        </p:spPr>
      </p:pic>
      <p:sp>
        <p:nvSpPr>
          <p:cNvPr id="7" name="TextBox 6">
            <a:extLst>
              <a:ext uri="{FF2B5EF4-FFF2-40B4-BE49-F238E27FC236}">
                <a16:creationId xmlns:a16="http://schemas.microsoft.com/office/drawing/2014/main" id="{04853D16-3A3E-FFDC-D9BE-7EF5FE87A942}"/>
              </a:ext>
            </a:extLst>
          </p:cNvPr>
          <p:cNvSpPr txBox="1"/>
          <p:nvPr/>
        </p:nvSpPr>
        <p:spPr>
          <a:xfrm>
            <a:off x="5294590" y="4942299"/>
            <a:ext cx="5942011" cy="584775"/>
          </a:xfrm>
          <a:prstGeom prst="rect">
            <a:avLst/>
          </a:prstGeom>
          <a:noFill/>
        </p:spPr>
        <p:txBody>
          <a:bodyPr wrap="square">
            <a:spAutoFit/>
          </a:bodyPr>
          <a:lstStyle/>
          <a:p>
            <a:pPr algn="ctr"/>
            <a:r>
              <a:rPr lang="en-US" sz="1600" i="1" dirty="0">
                <a:latin typeface="Noto Serif" panose="02020600060500020200" pitchFamily="18" charset="0"/>
                <a:ea typeface="Noto Serif" panose="02020600060500020200" pitchFamily="18" charset="0"/>
                <a:cs typeface="Noto Serif" panose="02020600060500020200" pitchFamily="18" charset="0"/>
              </a:rPr>
              <a:t>Please note: The Community College Guarantee covers in-district tuition, contact hours and mandatory fees.</a:t>
            </a:r>
          </a:p>
        </p:txBody>
      </p:sp>
    </p:spTree>
    <p:extLst>
      <p:ext uri="{BB962C8B-B14F-4D97-AF65-F5344CB8AC3E}">
        <p14:creationId xmlns:p14="http://schemas.microsoft.com/office/powerpoint/2010/main" val="131401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19EE33-98A3-CC6A-7600-5B68D328343C}"/>
              </a:ext>
            </a:extLst>
          </p:cNvPr>
          <p:cNvSpPr>
            <a:spLocks noGrp="1"/>
          </p:cNvSpPr>
          <p:nvPr>
            <p:ph type="body" idx="1"/>
          </p:nvPr>
        </p:nvSpPr>
        <p:spPr>
          <a:xfrm>
            <a:off x="5463915" y="1387642"/>
            <a:ext cx="5603367" cy="3877823"/>
          </a:xfrm>
        </p:spPr>
        <p:txBody>
          <a:bodyPr anchor="ctr">
            <a:noAutofit/>
          </a:bodyPr>
          <a:lstStyle/>
          <a:p>
            <a:pPr algn="ctr">
              <a:lnSpc>
                <a:spcPct val="100000"/>
              </a:lnSpc>
            </a:pPr>
            <a:r>
              <a:rPr lang="en-US" dirty="0">
                <a:solidFill>
                  <a:schemeClr val="tx1"/>
                </a:solidFill>
              </a:rPr>
              <a:t>All Michigan high school seniors are eligible, no matter your GPA or household income!</a:t>
            </a:r>
          </a:p>
          <a:p>
            <a:pPr algn="ctr">
              <a:lnSpc>
                <a:spcPct val="100000"/>
              </a:lnSpc>
            </a:pPr>
            <a:r>
              <a:rPr lang="en-US" sz="1800" dirty="0">
                <a:solidFill>
                  <a:schemeClr val="tx1"/>
                </a:solidFill>
              </a:rPr>
              <a:t>Plus, if you receive the Federal Pell Grant, you’re eligible for </a:t>
            </a:r>
            <a:r>
              <a:rPr lang="en-US" sz="1800" b="1" dirty="0">
                <a:solidFill>
                  <a:schemeClr val="tx1"/>
                </a:solidFill>
              </a:rPr>
              <a:t>an extra $1,000 </a:t>
            </a:r>
            <a:r>
              <a:rPr lang="en-US" sz="1800" dirty="0">
                <a:solidFill>
                  <a:schemeClr val="tx1"/>
                </a:solidFill>
              </a:rPr>
              <a:t>that can be used toward additional college costs.</a:t>
            </a:r>
          </a:p>
        </p:txBody>
      </p:sp>
      <p:sp>
        <p:nvSpPr>
          <p:cNvPr id="9" name="Title 1">
            <a:extLst>
              <a:ext uri="{FF2B5EF4-FFF2-40B4-BE49-F238E27FC236}">
                <a16:creationId xmlns:a16="http://schemas.microsoft.com/office/drawing/2014/main" id="{610E4398-EA08-9263-1241-0A50B86400D3}"/>
              </a:ext>
            </a:extLst>
          </p:cNvPr>
          <p:cNvSpPr>
            <a:spLocks noGrp="1"/>
          </p:cNvSpPr>
          <p:nvPr>
            <p:ph type="title"/>
          </p:nvPr>
        </p:nvSpPr>
        <p:spPr>
          <a:xfrm>
            <a:off x="831851" y="758757"/>
            <a:ext cx="3206750" cy="5330893"/>
          </a:xfrm>
        </p:spPr>
        <p:txBody>
          <a:bodyPr>
            <a:normAutofit/>
          </a:bodyPr>
          <a:lstStyle/>
          <a:p>
            <a:pPr algn="r"/>
            <a:r>
              <a:rPr lang="en-US" sz="3600" dirty="0">
                <a:solidFill>
                  <a:schemeClr val="tx2"/>
                </a:solidFill>
              </a:rPr>
              <a:t>Community </a:t>
            </a:r>
            <a:br>
              <a:rPr lang="en-US" sz="3600" dirty="0">
                <a:solidFill>
                  <a:schemeClr val="tx2"/>
                </a:solidFill>
              </a:rPr>
            </a:br>
            <a:r>
              <a:rPr lang="en-US" sz="3600" dirty="0">
                <a:solidFill>
                  <a:schemeClr val="tx2"/>
                </a:solidFill>
              </a:rPr>
              <a:t>College </a:t>
            </a:r>
            <a:br>
              <a:rPr lang="en-US" sz="3600" dirty="0">
                <a:solidFill>
                  <a:schemeClr val="tx2"/>
                </a:solidFill>
              </a:rPr>
            </a:br>
            <a:r>
              <a:rPr lang="en-US" sz="3600" dirty="0">
                <a:solidFill>
                  <a:schemeClr val="tx2"/>
                </a:solidFill>
              </a:rPr>
              <a:t>Guarantee</a:t>
            </a:r>
          </a:p>
        </p:txBody>
      </p:sp>
      <p:sp>
        <p:nvSpPr>
          <p:cNvPr id="11" name="Rounded Rectangle 10">
            <a:extLst>
              <a:ext uri="{FF2B5EF4-FFF2-40B4-BE49-F238E27FC236}">
                <a16:creationId xmlns:a16="http://schemas.microsoft.com/office/drawing/2014/main" id="{2FDD86CF-2AFC-D7C2-5A24-CE394ACC84A7}"/>
              </a:ext>
            </a:extLst>
          </p:cNvPr>
          <p:cNvSpPr/>
          <p:nvPr/>
        </p:nvSpPr>
        <p:spPr>
          <a:xfrm>
            <a:off x="5728974" y="4703055"/>
            <a:ext cx="5073247" cy="535628"/>
          </a:xfrm>
          <a:prstGeom prst="roundRect">
            <a:avLst/>
          </a:prstGeom>
          <a:solidFill>
            <a:srgbClr val="FF7B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bg1"/>
                </a:solidFill>
                <a:latin typeface="Bebas Neue" panose="020B0606020202050201" pitchFamily="34" charset="77"/>
              </a:rPr>
              <a:t>Applying is as easy as filling out your FAFSA!</a:t>
            </a:r>
          </a:p>
        </p:txBody>
      </p:sp>
      <p:pic>
        <p:nvPicPr>
          <p:cNvPr id="4" name="Picture 3">
            <a:extLst>
              <a:ext uri="{FF2B5EF4-FFF2-40B4-BE49-F238E27FC236}">
                <a16:creationId xmlns:a16="http://schemas.microsoft.com/office/drawing/2014/main" id="{D67B6CC5-E778-EF2D-1C90-5B4DD25FA9E8}"/>
              </a:ext>
            </a:extLst>
          </p:cNvPr>
          <p:cNvPicPr>
            <a:picLocks noChangeAspect="1"/>
          </p:cNvPicPr>
          <p:nvPr/>
        </p:nvPicPr>
        <p:blipFill rotWithShape="1">
          <a:blip r:embed="rId3">
            <a:extLst>
              <a:ext uri="{28A0092B-C50C-407E-A947-70E740481C1C}">
                <a14:useLocalDpi xmlns:a14="http://schemas.microsoft.com/office/drawing/2010/main" val="0"/>
              </a:ext>
            </a:extLst>
          </a:blip>
          <a:srcRect l="527" r="-527" b="16364"/>
          <a:stretch/>
        </p:blipFill>
        <p:spPr>
          <a:xfrm>
            <a:off x="6393456" y="0"/>
            <a:ext cx="3519890" cy="1960604"/>
          </a:xfrm>
          <a:prstGeom prst="rect">
            <a:avLst/>
          </a:prstGeom>
        </p:spPr>
      </p:pic>
      <p:cxnSp>
        <p:nvCxnSpPr>
          <p:cNvPr id="15" name="Straight Connector 14">
            <a:extLst>
              <a:ext uri="{FF2B5EF4-FFF2-40B4-BE49-F238E27FC236}">
                <a16:creationId xmlns:a16="http://schemas.microsoft.com/office/drawing/2014/main" id="{65F49426-85E7-B652-1437-565691675FFF}"/>
              </a:ext>
            </a:extLst>
          </p:cNvPr>
          <p:cNvCxnSpPr>
            <a:cxnSpLocks/>
          </p:cNvCxnSpPr>
          <p:nvPr/>
        </p:nvCxnSpPr>
        <p:spPr>
          <a:xfrm>
            <a:off x="7208108" y="1960605"/>
            <a:ext cx="1853514"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532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7C4-E5AE-E1E6-070B-B4100D96303B}"/>
              </a:ext>
            </a:extLst>
          </p:cNvPr>
          <p:cNvSpPr>
            <a:spLocks noGrp="1"/>
          </p:cNvSpPr>
          <p:nvPr>
            <p:ph type="title"/>
          </p:nvPr>
        </p:nvSpPr>
        <p:spPr/>
        <p:txBody>
          <a:bodyPr>
            <a:normAutofit/>
          </a:bodyPr>
          <a:lstStyle/>
          <a:p>
            <a:pPr algn="r"/>
            <a:r>
              <a:rPr lang="en-US" sz="3600" dirty="0">
                <a:solidFill>
                  <a:schemeClr val="tx2"/>
                </a:solidFill>
              </a:rPr>
              <a:t>Michigan Achievement</a:t>
            </a:r>
            <a:br>
              <a:rPr lang="en-US" sz="3600" dirty="0">
                <a:solidFill>
                  <a:schemeClr val="tx2"/>
                </a:solidFill>
              </a:rPr>
            </a:br>
            <a:r>
              <a:rPr lang="en-US" sz="3600" dirty="0">
                <a:solidFill>
                  <a:schemeClr val="tx2"/>
                </a:solidFill>
              </a:rPr>
              <a:t>Scholarship </a:t>
            </a:r>
            <a:br>
              <a:rPr lang="en-US" sz="3600" dirty="0">
                <a:solidFill>
                  <a:schemeClr val="tx2"/>
                </a:solidFill>
              </a:rPr>
            </a:br>
            <a:r>
              <a:rPr lang="en-US" sz="3600" dirty="0">
                <a:solidFill>
                  <a:schemeClr val="accent1"/>
                </a:solidFill>
              </a:rPr>
              <a:t>4-year pathway</a:t>
            </a:r>
            <a:endParaRPr lang="en-US" sz="3600" dirty="0">
              <a:solidFill>
                <a:schemeClr val="tx2"/>
              </a:solidFill>
            </a:endParaRPr>
          </a:p>
        </p:txBody>
      </p:sp>
      <p:sp>
        <p:nvSpPr>
          <p:cNvPr id="3" name="Text Placeholder 2">
            <a:extLst>
              <a:ext uri="{FF2B5EF4-FFF2-40B4-BE49-F238E27FC236}">
                <a16:creationId xmlns:a16="http://schemas.microsoft.com/office/drawing/2014/main" id="{8C19EE33-98A3-CC6A-7600-5B68D328343C}"/>
              </a:ext>
            </a:extLst>
          </p:cNvPr>
          <p:cNvSpPr>
            <a:spLocks noGrp="1"/>
          </p:cNvSpPr>
          <p:nvPr>
            <p:ph type="body" idx="1"/>
          </p:nvPr>
        </p:nvSpPr>
        <p:spPr>
          <a:xfrm>
            <a:off x="5467047" y="3746672"/>
            <a:ext cx="5603367" cy="2605822"/>
          </a:xfrm>
        </p:spPr>
        <p:txBody>
          <a:bodyPr anchor="t">
            <a:noAutofit/>
          </a:bodyPr>
          <a:lstStyle/>
          <a:p>
            <a:pPr algn="ctr">
              <a:lnSpc>
                <a:spcPct val="100000"/>
              </a:lnSpc>
            </a:pPr>
            <a:r>
              <a:rPr lang="en-US" sz="2800" dirty="0">
                <a:solidFill>
                  <a:schemeClr val="tx1"/>
                </a:solidFill>
                <a:latin typeface="Noto Serif" panose="02020600060500020200" pitchFamily="18" charset="0"/>
                <a:ea typeface="Noto Serif" panose="02020600060500020200" pitchFamily="18" charset="0"/>
                <a:cs typeface="Noto Serif" panose="02020600060500020200" pitchFamily="18" charset="0"/>
              </a:rPr>
              <a:t>Get up to $27,500 for college at a public or private university through the Michigan Achievement Scholarship!</a:t>
            </a:r>
            <a:endParaRPr lang="en-US" dirty="0">
              <a:solidFill>
                <a:schemeClr val="tx1"/>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5" name="Picture 4" descr="A stack of money on a black background&#10;&#10;Description automatically generated">
            <a:extLst>
              <a:ext uri="{FF2B5EF4-FFF2-40B4-BE49-F238E27FC236}">
                <a16:creationId xmlns:a16="http://schemas.microsoft.com/office/drawing/2014/main" id="{0EDDA811-E906-B3C4-20EA-3792570D0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260" y="-759511"/>
            <a:ext cx="4728941" cy="4684105"/>
          </a:xfrm>
          <a:prstGeom prst="rect">
            <a:avLst/>
          </a:prstGeom>
        </p:spPr>
      </p:pic>
    </p:spTree>
    <p:extLst>
      <p:ext uri="{BB962C8B-B14F-4D97-AF65-F5344CB8AC3E}">
        <p14:creationId xmlns:p14="http://schemas.microsoft.com/office/powerpoint/2010/main" val="2613131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7C4-E5AE-E1E6-070B-B4100D96303B}"/>
              </a:ext>
            </a:extLst>
          </p:cNvPr>
          <p:cNvSpPr>
            <a:spLocks noGrp="1"/>
          </p:cNvSpPr>
          <p:nvPr>
            <p:ph type="title"/>
          </p:nvPr>
        </p:nvSpPr>
        <p:spPr/>
        <p:txBody>
          <a:bodyPr>
            <a:normAutofit/>
          </a:bodyPr>
          <a:lstStyle/>
          <a:p>
            <a:pPr algn="r"/>
            <a:r>
              <a:rPr lang="en-US" sz="3600" dirty="0">
                <a:solidFill>
                  <a:schemeClr val="tx2"/>
                </a:solidFill>
              </a:rPr>
              <a:t>Michigan Achievement</a:t>
            </a:r>
            <a:br>
              <a:rPr lang="en-US" sz="3600" dirty="0">
                <a:solidFill>
                  <a:schemeClr val="tx2"/>
                </a:solidFill>
              </a:rPr>
            </a:br>
            <a:r>
              <a:rPr lang="en-US" sz="3600" dirty="0">
                <a:solidFill>
                  <a:schemeClr val="tx2"/>
                </a:solidFill>
              </a:rPr>
              <a:t>Scholarship </a:t>
            </a:r>
            <a:br>
              <a:rPr lang="en-US" sz="3600" dirty="0">
                <a:solidFill>
                  <a:schemeClr val="tx2"/>
                </a:solidFill>
              </a:rPr>
            </a:br>
            <a:r>
              <a:rPr lang="en-US" sz="3600" dirty="0">
                <a:solidFill>
                  <a:schemeClr val="accent1"/>
                </a:solidFill>
              </a:rPr>
              <a:t>4-year pathway</a:t>
            </a:r>
            <a:endParaRPr lang="en-US" sz="3600" dirty="0">
              <a:solidFill>
                <a:schemeClr val="tx2"/>
              </a:solidFill>
            </a:endParaRPr>
          </a:p>
        </p:txBody>
      </p:sp>
      <p:sp>
        <p:nvSpPr>
          <p:cNvPr id="3" name="Text Placeholder 2">
            <a:extLst>
              <a:ext uri="{FF2B5EF4-FFF2-40B4-BE49-F238E27FC236}">
                <a16:creationId xmlns:a16="http://schemas.microsoft.com/office/drawing/2014/main" id="{8C19EE33-98A3-CC6A-7600-5B68D328343C}"/>
              </a:ext>
            </a:extLst>
          </p:cNvPr>
          <p:cNvSpPr>
            <a:spLocks noGrp="1"/>
          </p:cNvSpPr>
          <p:nvPr>
            <p:ph type="body" idx="1"/>
          </p:nvPr>
        </p:nvSpPr>
        <p:spPr>
          <a:xfrm>
            <a:off x="5183746" y="3153548"/>
            <a:ext cx="6163704" cy="2605822"/>
          </a:xfrm>
        </p:spPr>
        <p:txBody>
          <a:bodyPr anchor="t">
            <a:noAutofit/>
          </a:bodyPr>
          <a:lstStyle/>
          <a:p>
            <a:pPr algn="ctr">
              <a:lnSpc>
                <a:spcPct val="100000"/>
              </a:lnSpc>
            </a:pPr>
            <a:r>
              <a:rPr lang="en-US" sz="2800" dirty="0">
                <a:solidFill>
                  <a:schemeClr val="accent1"/>
                </a:solidFill>
                <a:latin typeface="Bebas Neue" panose="020B0606020202050201" pitchFamily="34" charset="77"/>
              </a:rPr>
              <a:t>Odds are, you’re eligible.</a:t>
            </a:r>
          </a:p>
          <a:p>
            <a:pPr algn="ctr">
              <a:lnSpc>
                <a:spcPct val="100000"/>
              </a:lnSpc>
            </a:pPr>
            <a:r>
              <a:rPr lang="en-US" sz="2000" dirty="0">
                <a:solidFill>
                  <a:schemeClr val="tx1"/>
                </a:solidFill>
              </a:rPr>
              <a:t>7 out of 10 graduating high school seniors may qualify, no matter your GPA or athletic abilities!</a:t>
            </a:r>
          </a:p>
        </p:txBody>
      </p:sp>
      <p:pic>
        <p:nvPicPr>
          <p:cNvPr id="7" name="Graphic 6">
            <a:extLst>
              <a:ext uri="{FF2B5EF4-FFF2-40B4-BE49-F238E27FC236}">
                <a16:creationId xmlns:a16="http://schemas.microsoft.com/office/drawing/2014/main" id="{CCBC1CB9-4B42-8833-88D0-5D8AC1759F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4723" y="1105279"/>
            <a:ext cx="2061750" cy="1837647"/>
          </a:xfrm>
          <a:prstGeom prst="rect">
            <a:avLst/>
          </a:prstGeom>
        </p:spPr>
      </p:pic>
      <p:sp>
        <p:nvSpPr>
          <p:cNvPr id="4" name="Rounded Rectangle 3">
            <a:extLst>
              <a:ext uri="{FF2B5EF4-FFF2-40B4-BE49-F238E27FC236}">
                <a16:creationId xmlns:a16="http://schemas.microsoft.com/office/drawing/2014/main" id="{975FF981-02C3-5E73-A8F9-CDFD59C90DC5}"/>
              </a:ext>
            </a:extLst>
          </p:cNvPr>
          <p:cNvSpPr/>
          <p:nvPr/>
        </p:nvSpPr>
        <p:spPr>
          <a:xfrm>
            <a:off x="6169214" y="4546536"/>
            <a:ext cx="4192766" cy="535628"/>
          </a:xfrm>
          <a:prstGeom prst="roundRect">
            <a:avLst/>
          </a:prstGeom>
          <a:solidFill>
            <a:srgbClr val="FF7B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bg1"/>
                </a:solidFill>
                <a:latin typeface="Bebas Neue" panose="020B0606020202050201" pitchFamily="34" charset="77"/>
              </a:rPr>
              <a:t>Just complete your FAFSA to apply!</a:t>
            </a:r>
          </a:p>
        </p:txBody>
      </p:sp>
    </p:spTree>
    <p:extLst>
      <p:ext uri="{BB962C8B-B14F-4D97-AF65-F5344CB8AC3E}">
        <p14:creationId xmlns:p14="http://schemas.microsoft.com/office/powerpoint/2010/main" val="23415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7C4-E5AE-E1E6-070B-B4100D96303B}"/>
              </a:ext>
            </a:extLst>
          </p:cNvPr>
          <p:cNvSpPr>
            <a:spLocks noGrp="1"/>
          </p:cNvSpPr>
          <p:nvPr>
            <p:ph type="title"/>
          </p:nvPr>
        </p:nvSpPr>
        <p:spPr/>
        <p:txBody>
          <a:bodyPr>
            <a:normAutofit/>
          </a:bodyPr>
          <a:lstStyle/>
          <a:p>
            <a:pPr algn="r"/>
            <a:r>
              <a:rPr lang="en-US" sz="3600" dirty="0">
                <a:solidFill>
                  <a:schemeClr val="tx2"/>
                </a:solidFill>
              </a:rPr>
              <a:t>Michigan Achievement</a:t>
            </a:r>
            <a:br>
              <a:rPr lang="en-US" sz="3600" dirty="0">
                <a:solidFill>
                  <a:schemeClr val="tx2"/>
                </a:solidFill>
              </a:rPr>
            </a:br>
            <a:r>
              <a:rPr lang="en-US" sz="3600" dirty="0">
                <a:solidFill>
                  <a:schemeClr val="tx2"/>
                </a:solidFill>
              </a:rPr>
              <a:t> Skills Scholarship </a:t>
            </a:r>
            <a:r>
              <a:rPr lang="en-US" sz="3600" dirty="0">
                <a:solidFill>
                  <a:schemeClr val="accent1"/>
                </a:solidFill>
              </a:rPr>
              <a:t>Career Training</a:t>
            </a:r>
          </a:p>
        </p:txBody>
      </p:sp>
      <p:pic>
        <p:nvPicPr>
          <p:cNvPr id="11" name="Picture 10" descr="A person in a hospital gown&#10;&#10;Description automatically generated">
            <a:extLst>
              <a:ext uri="{FF2B5EF4-FFF2-40B4-BE49-F238E27FC236}">
                <a16:creationId xmlns:a16="http://schemas.microsoft.com/office/drawing/2014/main" id="{68A17F61-B27C-196A-6103-230A132B5AD4}"/>
              </a:ext>
            </a:extLst>
          </p:cNvPr>
          <p:cNvPicPr>
            <a:picLocks noChangeAspect="1"/>
          </p:cNvPicPr>
          <p:nvPr/>
        </p:nvPicPr>
        <p:blipFill rotWithShape="1">
          <a:blip r:embed="rId3">
            <a:extLst>
              <a:ext uri="{28A0092B-C50C-407E-A947-70E740481C1C}">
                <a14:useLocalDpi xmlns:a14="http://schemas.microsoft.com/office/drawing/2010/main" val="0"/>
              </a:ext>
            </a:extLst>
          </a:blip>
          <a:srcRect l="23556" t="15210" r="4198"/>
          <a:stretch/>
        </p:blipFill>
        <p:spPr>
          <a:xfrm>
            <a:off x="6598507" y="321276"/>
            <a:ext cx="5280455" cy="3951656"/>
          </a:xfrm>
          <a:prstGeom prst="rect">
            <a:avLst/>
          </a:prstGeom>
        </p:spPr>
      </p:pic>
      <p:sp>
        <p:nvSpPr>
          <p:cNvPr id="3" name="Text Placeholder 2">
            <a:extLst>
              <a:ext uri="{FF2B5EF4-FFF2-40B4-BE49-F238E27FC236}">
                <a16:creationId xmlns:a16="http://schemas.microsoft.com/office/drawing/2014/main" id="{8C19EE33-98A3-CC6A-7600-5B68D328343C}"/>
              </a:ext>
            </a:extLst>
          </p:cNvPr>
          <p:cNvSpPr>
            <a:spLocks noGrp="1"/>
          </p:cNvSpPr>
          <p:nvPr>
            <p:ph type="body" idx="1"/>
          </p:nvPr>
        </p:nvSpPr>
        <p:spPr>
          <a:xfrm>
            <a:off x="5183746" y="4532382"/>
            <a:ext cx="6163704" cy="1215635"/>
          </a:xfrm>
        </p:spPr>
        <p:txBody>
          <a:bodyPr anchor="t">
            <a:noAutofit/>
          </a:bodyPr>
          <a:lstStyle/>
          <a:p>
            <a:pPr algn="ctr">
              <a:lnSpc>
                <a:spcPct val="100000"/>
              </a:lnSpc>
            </a:pPr>
            <a:r>
              <a:rPr lang="en-US" dirty="0">
                <a:solidFill>
                  <a:schemeClr val="tx1"/>
                </a:solidFill>
              </a:rPr>
              <a:t>Get up to $4,000 for a </a:t>
            </a:r>
            <a:br>
              <a:rPr lang="en-US" dirty="0">
                <a:solidFill>
                  <a:schemeClr val="tx1"/>
                </a:solidFill>
              </a:rPr>
            </a:br>
            <a:r>
              <a:rPr lang="en-US" dirty="0">
                <a:solidFill>
                  <a:schemeClr val="tx1"/>
                </a:solidFill>
              </a:rPr>
              <a:t>career training program!</a:t>
            </a:r>
          </a:p>
        </p:txBody>
      </p:sp>
      <p:pic>
        <p:nvPicPr>
          <p:cNvPr id="6" name="Picture 5" descr="A person wearing a welding mask and gloves&#10;&#10;Description automatically generated">
            <a:extLst>
              <a:ext uri="{FF2B5EF4-FFF2-40B4-BE49-F238E27FC236}">
                <a16:creationId xmlns:a16="http://schemas.microsoft.com/office/drawing/2014/main" id="{94B6B9A9-5D20-687C-4A7D-AA235C63BD04}"/>
              </a:ext>
            </a:extLst>
          </p:cNvPr>
          <p:cNvPicPr>
            <a:picLocks noChangeAspect="1"/>
          </p:cNvPicPr>
          <p:nvPr/>
        </p:nvPicPr>
        <p:blipFill rotWithShape="1">
          <a:blip r:embed="rId4">
            <a:extLst>
              <a:ext uri="{28A0092B-C50C-407E-A947-70E740481C1C}">
                <a14:useLocalDpi xmlns:a14="http://schemas.microsoft.com/office/drawing/2010/main" val="0"/>
              </a:ext>
            </a:extLst>
          </a:blip>
          <a:srcRect l="21138" r="33118"/>
          <a:stretch/>
        </p:blipFill>
        <p:spPr>
          <a:xfrm>
            <a:off x="4783256" y="-437613"/>
            <a:ext cx="3232161" cy="4710545"/>
          </a:xfrm>
          <a:prstGeom prst="rect">
            <a:avLst/>
          </a:prstGeom>
        </p:spPr>
      </p:pic>
      <p:cxnSp>
        <p:nvCxnSpPr>
          <p:cNvPr id="12" name="Straight Connector 11">
            <a:extLst>
              <a:ext uri="{FF2B5EF4-FFF2-40B4-BE49-F238E27FC236}">
                <a16:creationId xmlns:a16="http://schemas.microsoft.com/office/drawing/2014/main" id="{15CA23D8-6CA1-5689-B3F2-007BAF071D4F}"/>
              </a:ext>
            </a:extLst>
          </p:cNvPr>
          <p:cNvCxnSpPr>
            <a:cxnSpLocks/>
          </p:cNvCxnSpPr>
          <p:nvPr/>
        </p:nvCxnSpPr>
        <p:spPr>
          <a:xfrm>
            <a:off x="5000368" y="4272932"/>
            <a:ext cx="6524367"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623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7C4-E5AE-E1E6-070B-B4100D96303B}"/>
              </a:ext>
            </a:extLst>
          </p:cNvPr>
          <p:cNvSpPr>
            <a:spLocks noGrp="1"/>
          </p:cNvSpPr>
          <p:nvPr>
            <p:ph type="title"/>
          </p:nvPr>
        </p:nvSpPr>
        <p:spPr/>
        <p:txBody>
          <a:bodyPr>
            <a:normAutofit/>
          </a:bodyPr>
          <a:lstStyle/>
          <a:p>
            <a:pPr algn="r"/>
            <a:r>
              <a:rPr lang="en-US" sz="3600" dirty="0">
                <a:solidFill>
                  <a:schemeClr val="tx2"/>
                </a:solidFill>
              </a:rPr>
              <a:t>Michigan Achievement</a:t>
            </a:r>
            <a:br>
              <a:rPr lang="en-US" sz="3600" dirty="0">
                <a:solidFill>
                  <a:schemeClr val="tx2"/>
                </a:solidFill>
              </a:rPr>
            </a:br>
            <a:r>
              <a:rPr lang="en-US" sz="3600" dirty="0">
                <a:solidFill>
                  <a:schemeClr val="tx2"/>
                </a:solidFill>
              </a:rPr>
              <a:t> Skills Scholarship </a:t>
            </a:r>
            <a:r>
              <a:rPr lang="en-US" sz="3600" dirty="0">
                <a:solidFill>
                  <a:schemeClr val="accent1"/>
                </a:solidFill>
              </a:rPr>
              <a:t>Career Training</a:t>
            </a:r>
          </a:p>
        </p:txBody>
      </p:sp>
      <p:sp>
        <p:nvSpPr>
          <p:cNvPr id="3" name="Text Placeholder 2">
            <a:extLst>
              <a:ext uri="{FF2B5EF4-FFF2-40B4-BE49-F238E27FC236}">
                <a16:creationId xmlns:a16="http://schemas.microsoft.com/office/drawing/2014/main" id="{8C19EE33-98A3-CC6A-7600-5B68D328343C}"/>
              </a:ext>
            </a:extLst>
          </p:cNvPr>
          <p:cNvSpPr>
            <a:spLocks noGrp="1"/>
          </p:cNvSpPr>
          <p:nvPr>
            <p:ph type="body" idx="1"/>
          </p:nvPr>
        </p:nvSpPr>
        <p:spPr>
          <a:xfrm>
            <a:off x="5463915" y="1847681"/>
            <a:ext cx="5603367" cy="3153044"/>
          </a:xfrm>
        </p:spPr>
        <p:txBody>
          <a:bodyPr anchor="t">
            <a:noAutofit/>
          </a:bodyPr>
          <a:lstStyle/>
          <a:p>
            <a:pPr algn="ctr">
              <a:lnSpc>
                <a:spcPct val="100000"/>
              </a:lnSpc>
            </a:pPr>
            <a:r>
              <a:rPr lang="en-US" sz="3200" dirty="0">
                <a:solidFill>
                  <a:schemeClr val="tx1"/>
                </a:solidFill>
                <a:latin typeface="Bebas Neue" panose="020B0606020202050201" pitchFamily="34" charset="77"/>
              </a:rPr>
              <a:t>To apply:</a:t>
            </a:r>
          </a:p>
          <a:p>
            <a:pPr algn="ctr">
              <a:lnSpc>
                <a:spcPct val="100000"/>
              </a:lnSpc>
            </a:pPr>
            <a:endParaRPr lang="en-US" dirty="0">
              <a:solidFill>
                <a:schemeClr val="tx1"/>
              </a:solidFill>
            </a:endParaRPr>
          </a:p>
          <a:p>
            <a:pPr algn="ctr">
              <a:lnSpc>
                <a:spcPct val="100000"/>
              </a:lnSpc>
            </a:pPr>
            <a:r>
              <a:rPr lang="en-US" sz="2000" dirty="0">
                <a:solidFill>
                  <a:schemeClr val="tx1"/>
                </a:solidFill>
              </a:rPr>
              <a:t>Choose an </a:t>
            </a:r>
            <a:r>
              <a:rPr lang="en-US" sz="2000" dirty="0">
                <a:solidFill>
                  <a:schemeClr val="tx2"/>
                </a:solidFill>
                <a:hlinkClick r:id="rId3">
                  <a:extLst>
                    <a:ext uri="{A12FA001-AC4F-418D-AE19-62706E023703}">
                      <ahyp:hlinkClr xmlns:ahyp="http://schemas.microsoft.com/office/drawing/2018/hyperlinkcolor" val="tx"/>
                    </a:ext>
                  </a:extLst>
                </a:hlinkClick>
              </a:rPr>
              <a:t>eligible career training provider</a:t>
            </a:r>
            <a:r>
              <a:rPr lang="en-US" sz="2000" dirty="0">
                <a:solidFill>
                  <a:schemeClr val="tx1"/>
                </a:solidFill>
              </a:rPr>
              <a:t>.</a:t>
            </a:r>
          </a:p>
          <a:p>
            <a:pPr algn="ctr">
              <a:lnSpc>
                <a:spcPct val="100000"/>
              </a:lnSpc>
            </a:pPr>
            <a:endParaRPr lang="en-US" sz="2000" dirty="0">
              <a:solidFill>
                <a:schemeClr val="tx1"/>
              </a:solidFill>
            </a:endParaRPr>
          </a:p>
          <a:p>
            <a:pPr algn="ctr">
              <a:lnSpc>
                <a:spcPct val="100000"/>
              </a:lnSpc>
            </a:pPr>
            <a:endParaRPr lang="en-US" sz="2000" dirty="0">
              <a:solidFill>
                <a:schemeClr val="tx1"/>
              </a:solidFill>
            </a:endParaRPr>
          </a:p>
          <a:p>
            <a:pPr algn="ctr">
              <a:lnSpc>
                <a:spcPct val="100000"/>
              </a:lnSpc>
            </a:pPr>
            <a:r>
              <a:rPr lang="en-US" sz="2000" dirty="0">
                <a:solidFill>
                  <a:schemeClr val="tx1"/>
                </a:solidFill>
              </a:rPr>
              <a:t>Complete your application through </a:t>
            </a:r>
            <a:br>
              <a:rPr lang="en-US" sz="2000" dirty="0">
                <a:solidFill>
                  <a:schemeClr val="tx1"/>
                </a:solidFill>
              </a:rPr>
            </a:br>
            <a:r>
              <a:rPr lang="en-US" sz="2000" dirty="0">
                <a:solidFill>
                  <a:schemeClr val="tx1"/>
                </a:solidFill>
              </a:rPr>
              <a:t>the </a:t>
            </a:r>
            <a:r>
              <a:rPr lang="en-US" sz="2000" dirty="0" err="1">
                <a:solidFill>
                  <a:schemeClr val="tx2"/>
                </a:solidFill>
                <a:hlinkClick r:id="rId4">
                  <a:extLst>
                    <a:ext uri="{A12FA001-AC4F-418D-AE19-62706E023703}">
                      <ahyp:hlinkClr xmlns:ahyp="http://schemas.microsoft.com/office/drawing/2018/hyperlinkcolor" val="tx"/>
                    </a:ext>
                  </a:extLst>
                </a:hlinkClick>
              </a:rPr>
              <a:t>MiSSG</a:t>
            </a:r>
            <a:r>
              <a:rPr lang="en-US" sz="2000" dirty="0">
                <a:solidFill>
                  <a:schemeClr val="tx2"/>
                </a:solidFill>
                <a:hlinkClick r:id="rId4">
                  <a:extLst>
                    <a:ext uri="{A12FA001-AC4F-418D-AE19-62706E023703}">
                      <ahyp:hlinkClr xmlns:ahyp="http://schemas.microsoft.com/office/drawing/2018/hyperlinkcolor" val="tx"/>
                    </a:ext>
                  </a:extLst>
                </a:hlinkClick>
              </a:rPr>
              <a:t> student portal</a:t>
            </a:r>
            <a:r>
              <a:rPr lang="en-US" sz="2000" dirty="0">
                <a:solidFill>
                  <a:schemeClr val="tx1"/>
                </a:solidFill>
              </a:rPr>
              <a:t>.</a:t>
            </a:r>
          </a:p>
        </p:txBody>
      </p:sp>
      <p:sp>
        <p:nvSpPr>
          <p:cNvPr id="4" name="Oval 3">
            <a:extLst>
              <a:ext uri="{FF2B5EF4-FFF2-40B4-BE49-F238E27FC236}">
                <a16:creationId xmlns:a16="http://schemas.microsoft.com/office/drawing/2014/main" id="{DD08511E-7E3C-780F-5762-CF7D769E8D1C}"/>
              </a:ext>
            </a:extLst>
          </p:cNvPr>
          <p:cNvSpPr/>
          <p:nvPr/>
        </p:nvSpPr>
        <p:spPr>
          <a:xfrm>
            <a:off x="8034938" y="2509623"/>
            <a:ext cx="461319" cy="461319"/>
          </a:xfrm>
          <a:prstGeom prst="ellipse">
            <a:avLst/>
          </a:prstGeom>
          <a:solidFill>
            <a:srgbClr val="FF7B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Bebas Neue" panose="020B0606020202050201" pitchFamily="34" charset="77"/>
            </a:endParaRPr>
          </a:p>
        </p:txBody>
      </p:sp>
      <p:sp>
        <p:nvSpPr>
          <p:cNvPr id="5" name="Oval 4">
            <a:extLst>
              <a:ext uri="{FF2B5EF4-FFF2-40B4-BE49-F238E27FC236}">
                <a16:creationId xmlns:a16="http://schemas.microsoft.com/office/drawing/2014/main" id="{2E109DF1-1C0F-1ADC-8C0A-F9771CDDFD60}"/>
              </a:ext>
            </a:extLst>
          </p:cNvPr>
          <p:cNvSpPr/>
          <p:nvPr/>
        </p:nvSpPr>
        <p:spPr>
          <a:xfrm>
            <a:off x="8034938" y="3771650"/>
            <a:ext cx="461319" cy="461319"/>
          </a:xfrm>
          <a:prstGeom prst="ellipse">
            <a:avLst/>
          </a:prstGeom>
          <a:solidFill>
            <a:srgbClr val="FF7B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Bebas Neue" panose="020B0606020202050201" pitchFamily="34" charset="77"/>
            </a:endParaRPr>
          </a:p>
        </p:txBody>
      </p:sp>
      <p:sp>
        <p:nvSpPr>
          <p:cNvPr id="7" name="TextBox 6">
            <a:extLst>
              <a:ext uri="{FF2B5EF4-FFF2-40B4-BE49-F238E27FC236}">
                <a16:creationId xmlns:a16="http://schemas.microsoft.com/office/drawing/2014/main" id="{64EB1531-B3DC-D684-CD7E-495ACD18D36B}"/>
              </a:ext>
            </a:extLst>
          </p:cNvPr>
          <p:cNvSpPr txBox="1"/>
          <p:nvPr/>
        </p:nvSpPr>
        <p:spPr>
          <a:xfrm>
            <a:off x="7990703" y="2506188"/>
            <a:ext cx="535459" cy="461665"/>
          </a:xfrm>
          <a:prstGeom prst="rect">
            <a:avLst/>
          </a:prstGeom>
          <a:noFill/>
        </p:spPr>
        <p:txBody>
          <a:bodyPr wrap="square" rtlCol="0">
            <a:spAutoFit/>
          </a:bodyPr>
          <a:lstStyle/>
          <a:p>
            <a:pPr algn="ctr"/>
            <a:r>
              <a:rPr lang="en-US" sz="2400" b="1" dirty="0">
                <a:solidFill>
                  <a:schemeClr val="bg1"/>
                </a:solidFill>
                <a:latin typeface="Bebas Neue Bold" panose="020B0606020202050201" pitchFamily="34" charset="77"/>
              </a:rPr>
              <a:t>1</a:t>
            </a:r>
          </a:p>
        </p:txBody>
      </p:sp>
      <p:sp>
        <p:nvSpPr>
          <p:cNvPr id="8" name="TextBox 7">
            <a:extLst>
              <a:ext uri="{FF2B5EF4-FFF2-40B4-BE49-F238E27FC236}">
                <a16:creationId xmlns:a16="http://schemas.microsoft.com/office/drawing/2014/main" id="{C9DDD63A-5DFD-1EA2-A1B7-15EB50A4B108}"/>
              </a:ext>
            </a:extLst>
          </p:cNvPr>
          <p:cNvSpPr txBox="1"/>
          <p:nvPr/>
        </p:nvSpPr>
        <p:spPr>
          <a:xfrm>
            <a:off x="7998941" y="3758340"/>
            <a:ext cx="535459" cy="461665"/>
          </a:xfrm>
          <a:prstGeom prst="rect">
            <a:avLst/>
          </a:prstGeom>
          <a:noFill/>
        </p:spPr>
        <p:txBody>
          <a:bodyPr wrap="square" rtlCol="0">
            <a:spAutoFit/>
          </a:bodyPr>
          <a:lstStyle/>
          <a:p>
            <a:pPr algn="ctr"/>
            <a:r>
              <a:rPr lang="en-US" sz="2400" b="1" dirty="0">
                <a:solidFill>
                  <a:schemeClr val="bg1"/>
                </a:solidFill>
                <a:latin typeface="Bebas Neue Bold" panose="020B0606020202050201" pitchFamily="34" charset="77"/>
              </a:rPr>
              <a:t>2</a:t>
            </a:r>
          </a:p>
        </p:txBody>
      </p:sp>
    </p:spTree>
    <p:extLst>
      <p:ext uri="{BB962C8B-B14F-4D97-AF65-F5344CB8AC3E}">
        <p14:creationId xmlns:p14="http://schemas.microsoft.com/office/powerpoint/2010/main" val="218838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9D71-C85C-BA26-217A-8733BA495D1C}"/>
              </a:ext>
            </a:extLst>
          </p:cNvPr>
          <p:cNvSpPr>
            <a:spLocks noGrp="1"/>
          </p:cNvSpPr>
          <p:nvPr>
            <p:ph type="title"/>
          </p:nvPr>
        </p:nvSpPr>
        <p:spPr>
          <a:xfrm>
            <a:off x="831850" y="2069055"/>
            <a:ext cx="4352625" cy="1566713"/>
          </a:xfrm>
        </p:spPr>
        <p:txBody>
          <a:bodyPr/>
          <a:lstStyle/>
          <a:p>
            <a:r>
              <a:rPr lang="en-US" dirty="0">
                <a:solidFill>
                  <a:schemeClr val="tx2"/>
                </a:solidFill>
              </a:rPr>
              <a:t>Complete your FAFSA </a:t>
            </a:r>
            <a:br>
              <a:rPr lang="en-US" dirty="0">
                <a:solidFill>
                  <a:schemeClr val="tx2"/>
                </a:solidFill>
              </a:rPr>
            </a:br>
            <a:r>
              <a:rPr lang="en-US" dirty="0">
                <a:solidFill>
                  <a:schemeClr val="tx2"/>
                </a:solidFill>
              </a:rPr>
              <a:t>to get started. </a:t>
            </a:r>
            <a:endParaRPr lang="en-US" sz="3200" dirty="0"/>
          </a:p>
        </p:txBody>
      </p:sp>
      <p:sp>
        <p:nvSpPr>
          <p:cNvPr id="3" name="Text Placeholder 2">
            <a:extLst>
              <a:ext uri="{FF2B5EF4-FFF2-40B4-BE49-F238E27FC236}">
                <a16:creationId xmlns:a16="http://schemas.microsoft.com/office/drawing/2014/main" id="{32E2D03B-3F7F-E34F-0109-69D94CA67E93}"/>
              </a:ext>
            </a:extLst>
          </p:cNvPr>
          <p:cNvSpPr>
            <a:spLocks noGrp="1"/>
          </p:cNvSpPr>
          <p:nvPr>
            <p:ph type="body" idx="1"/>
          </p:nvPr>
        </p:nvSpPr>
        <p:spPr>
          <a:xfrm>
            <a:off x="6142988" y="680936"/>
            <a:ext cx="4709921" cy="5408715"/>
          </a:xfrm>
        </p:spPr>
        <p:txBody>
          <a:bodyPr>
            <a:normAutofit/>
          </a:bodyPr>
          <a:lstStyle/>
          <a:p>
            <a:pPr>
              <a:lnSpc>
                <a:spcPct val="100000"/>
              </a:lnSpc>
            </a:pPr>
            <a:r>
              <a:rPr kumimoji="0" lang="en-US" sz="3200" b="0" i="0" u="none" strike="noStrike" kern="1200" cap="none" spc="0" normalizeH="0" baseline="0" noProof="0" dirty="0">
                <a:ln>
                  <a:noFill/>
                </a:ln>
                <a:solidFill>
                  <a:srgbClr val="009EA0"/>
                </a:solidFill>
                <a:effectLst/>
                <a:uLnTx/>
                <a:uFillTx/>
                <a:latin typeface="Bebas Neue" panose="020B0606020202050201" pitchFamily="34" charset="0"/>
                <a:ea typeface="+mj-ea"/>
                <a:cs typeface="+mj-cs"/>
              </a:rPr>
              <a:t>it’s easier than ever. </a:t>
            </a:r>
            <a:br>
              <a:rPr kumimoji="0" lang="en-US" sz="3200" b="0" i="0" u="none" strike="noStrike" kern="1200" cap="none" spc="0" normalizeH="0" baseline="0" noProof="0" dirty="0">
                <a:ln>
                  <a:noFill/>
                </a:ln>
                <a:solidFill>
                  <a:srgbClr val="009EA0"/>
                </a:solidFill>
                <a:effectLst/>
                <a:uLnTx/>
                <a:uFillTx/>
                <a:latin typeface="Bebas Neue" panose="020B0606020202050201" pitchFamily="34" charset="0"/>
                <a:ea typeface="+mj-ea"/>
                <a:cs typeface="+mj-cs"/>
              </a:rPr>
            </a:br>
            <a:r>
              <a:rPr kumimoji="0" lang="en-US" sz="2400" b="0" i="0" u="none" strike="noStrike" kern="1200" cap="none" spc="0" normalizeH="0" baseline="0" noProof="0" dirty="0">
                <a:ln>
                  <a:noFill/>
                </a:ln>
                <a:solidFill>
                  <a:srgbClr val="0B4256"/>
                </a:solidFill>
                <a:effectLst/>
                <a:uLnTx/>
                <a:uFillTx/>
                <a:latin typeface="Noto Serif" panose="02020502060505020204" pitchFamily="18"/>
                <a:ea typeface="Noto Serif" panose="02020502060505020204" pitchFamily="18"/>
                <a:cs typeface="Noto Serif" panose="02020502060505020204" pitchFamily="18"/>
              </a:rPr>
              <a:t>Seriously.</a:t>
            </a:r>
            <a:endParaRPr lang="en-US" sz="2000" dirty="0"/>
          </a:p>
          <a:p>
            <a:pPr>
              <a:lnSpc>
                <a:spcPct val="100000"/>
              </a:lnSpc>
            </a:pPr>
            <a:endParaRPr lang="en-US" sz="1600" dirty="0"/>
          </a:p>
          <a:p>
            <a:pPr>
              <a:lnSpc>
                <a:spcPct val="100000"/>
              </a:lnSpc>
            </a:pPr>
            <a:r>
              <a:rPr lang="en-US" sz="1800" dirty="0"/>
              <a:t>In less time than it takes to scroll on TikTok, you could get money for college or career training!</a:t>
            </a:r>
          </a:p>
        </p:txBody>
      </p:sp>
      <p:pic>
        <p:nvPicPr>
          <p:cNvPr id="5" name="Picture 4">
            <a:extLst>
              <a:ext uri="{FF2B5EF4-FFF2-40B4-BE49-F238E27FC236}">
                <a16:creationId xmlns:a16="http://schemas.microsoft.com/office/drawing/2014/main" id="{425EA1DD-C235-793D-79F9-418DE15E56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5542" y="3429000"/>
            <a:ext cx="5153471" cy="3222231"/>
          </a:xfrm>
          <a:prstGeom prst="rect">
            <a:avLst/>
          </a:prstGeom>
        </p:spPr>
      </p:pic>
    </p:spTree>
    <p:extLst>
      <p:ext uri="{BB962C8B-B14F-4D97-AF65-F5344CB8AC3E}">
        <p14:creationId xmlns:p14="http://schemas.microsoft.com/office/powerpoint/2010/main" val="1293126597"/>
      </p:ext>
    </p:extLst>
  </p:cSld>
  <p:clrMapOvr>
    <a:masterClrMapping/>
  </p:clrMapOvr>
</p:sld>
</file>

<file path=ppt/theme/theme1.xml><?xml version="1.0" encoding="utf-8"?>
<a:theme xmlns:a="http://schemas.openxmlformats.org/drawingml/2006/main" name="Office Theme">
  <a:themeElements>
    <a:clrScheme name="MISA - Michigan Achievement Scholarship">
      <a:dk1>
        <a:srgbClr val="0B4256"/>
      </a:dk1>
      <a:lt1>
        <a:srgbClr val="FFFFFF"/>
      </a:lt1>
      <a:dk2>
        <a:srgbClr val="6158A6"/>
      </a:dk2>
      <a:lt2>
        <a:srgbClr val="D9D9D9"/>
      </a:lt2>
      <a:accent1>
        <a:srgbClr val="009EA0"/>
      </a:accent1>
      <a:accent2>
        <a:srgbClr val="C3E6E9"/>
      </a:accent2>
      <a:accent3>
        <a:srgbClr val="B5C134"/>
      </a:accent3>
      <a:accent4>
        <a:srgbClr val="665EB8"/>
      </a:accent4>
      <a:accent5>
        <a:srgbClr val="343392"/>
      </a:accent5>
      <a:accent6>
        <a:srgbClr val="262626"/>
      </a:accent6>
      <a:hlink>
        <a:srgbClr val="FFFFFF"/>
      </a:hlink>
      <a:folHlink>
        <a:srgbClr val="FF7B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7505</TotalTime>
  <Words>803</Words>
  <Application>Microsoft Macintosh PowerPoint</Application>
  <PresentationFormat>Widescreen</PresentationFormat>
  <Paragraphs>83</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vt:lpstr>
      <vt:lpstr>Arial</vt:lpstr>
      <vt:lpstr>Bebas Neue</vt:lpstr>
      <vt:lpstr>Bebas Neue Bold</vt:lpstr>
      <vt:lpstr>Lato</vt:lpstr>
      <vt:lpstr>Lato Semibold</vt:lpstr>
      <vt:lpstr>Noto Serif</vt:lpstr>
      <vt:lpstr>Times</vt:lpstr>
      <vt:lpstr>Times New Roman</vt:lpstr>
      <vt:lpstr>Office Theme</vt:lpstr>
      <vt:lpstr>SENIORS!</vt:lpstr>
      <vt:lpstr>QUALIFYING GRADS COULD GET</vt:lpstr>
      <vt:lpstr>Community  College  Guarantee</vt:lpstr>
      <vt:lpstr>Community  College  Guarantee</vt:lpstr>
      <vt:lpstr>Michigan Achievement Scholarship  4-year pathway</vt:lpstr>
      <vt:lpstr>Michigan Achievement Scholarship  4-year pathway</vt:lpstr>
      <vt:lpstr>Michigan Achievement  Skills Scholarship Career Training</vt:lpstr>
      <vt:lpstr>Michigan Achievement  Skills Scholarship Career Training</vt:lpstr>
      <vt:lpstr>Complete your FAFSA  to get started. </vt:lpstr>
      <vt:lpstr>PowerPoint Presentation</vt:lpstr>
      <vt:lpstr>YOU’VE GOT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GRADUATING SENIORS</dc:title>
  <dc:creator>Billy Bitonti</dc:creator>
  <cp:lastModifiedBy>Drew Smith</cp:lastModifiedBy>
  <cp:revision>47</cp:revision>
  <cp:lastPrinted>2024-08-23T15:44:55Z</cp:lastPrinted>
  <dcterms:created xsi:type="dcterms:W3CDTF">2024-03-07T19:58:55Z</dcterms:created>
  <dcterms:modified xsi:type="dcterms:W3CDTF">2024-09-13T14:57:03Z</dcterms:modified>
</cp:coreProperties>
</file>