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71" r:id="rId3"/>
    <p:sldId id="257" r:id="rId4"/>
    <p:sldId id="273" r:id="rId5"/>
    <p:sldId id="274" r:id="rId6"/>
    <p:sldId id="275" r:id="rId7"/>
    <p:sldId id="276" r:id="rId8"/>
    <p:sldId id="277" r:id="rId9"/>
    <p:sldId id="268" r:id="rId10"/>
    <p:sldId id="270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0" autoAdjust="0"/>
    <p:restoredTop sz="81769" autoAdjust="0"/>
  </p:normalViewPr>
  <p:slideViewPr>
    <p:cSldViewPr snapToGrid="0" showGuides="1">
      <p:cViewPr varScale="1">
        <p:scale>
          <a:sx n="103" d="100"/>
          <a:sy n="103" d="100"/>
        </p:scale>
        <p:origin x="203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D3F07-5889-44E9-911B-A19684866987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1A27F-383C-4F4F-A9B3-63EE786FA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2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A27F-383C-4F4F-A9B3-63EE786FAB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7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0"/>
              </a:spcBef>
              <a:spcAft>
                <a:spcPts val="10"/>
              </a:spcAft>
            </a:pPr>
            <a:endParaRPr lang="en-US" sz="1800" dirty="0">
              <a:effectLst/>
              <a:latin typeface="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A27F-383C-4F4F-A9B3-63EE786FAB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15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A27F-383C-4F4F-A9B3-63EE786FAB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8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A27F-383C-4F4F-A9B3-63EE786FAB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4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A27F-383C-4F4F-A9B3-63EE786FAB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80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A27F-383C-4F4F-A9B3-63EE786FAB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67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effectLst/>
              <a:latin typeface="Lato Semibold" panose="020F0502020204030203" pitchFamily="34" charset="0"/>
              <a:ea typeface="SimSun" panose="02010600030101010101" pitchFamily="2" charset="-122"/>
              <a:cs typeface="Times New Roman (Headings CS)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A27F-383C-4F4F-A9B3-63EE786FAB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8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A27F-383C-4F4F-A9B3-63EE786FAB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A27F-383C-4F4F-A9B3-63EE786FAB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11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A27F-383C-4F4F-A9B3-63EE786FAB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75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0"/>
              </a:spcBef>
              <a:spcAft>
                <a:spcPts val="10"/>
              </a:spcAft>
            </a:pPr>
            <a:endParaRPr lang="en-US" sz="1800" dirty="0">
              <a:effectLst/>
              <a:latin typeface="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A27F-383C-4F4F-A9B3-63EE786FAB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4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&#10;&#10;Description automatically generated">
            <a:extLst>
              <a:ext uri="{FF2B5EF4-FFF2-40B4-BE49-F238E27FC236}">
                <a16:creationId xmlns:a16="http://schemas.microsoft.com/office/drawing/2014/main" id="{B963EB4C-1BAC-8202-4704-CF6221067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645754-E2CF-6C7D-3AA6-C038A8518E68}"/>
              </a:ext>
            </a:extLst>
          </p:cNvPr>
          <p:cNvSpPr/>
          <p:nvPr userDrawn="1"/>
        </p:nvSpPr>
        <p:spPr>
          <a:xfrm>
            <a:off x="350196" y="311285"/>
            <a:ext cx="11537004" cy="6546716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68C6F-02A3-93CE-9B5F-8AD7C3FD983C}"/>
              </a:ext>
            </a:extLst>
          </p:cNvPr>
          <p:cNvSpPr/>
          <p:nvPr userDrawn="1"/>
        </p:nvSpPr>
        <p:spPr>
          <a:xfrm>
            <a:off x="0" y="6418053"/>
            <a:ext cx="12192000" cy="4399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287F0-95A4-4190-7562-A7EF5EE66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673A0-BE2A-7216-6D94-3BC1E7720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9CA64-8F83-AF2D-D2E6-D04FECC1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CCFB5-E087-3820-3CEF-F8EAA767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9CE9E-0710-B080-87E2-D61C7A4A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42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9F220-3D00-1552-B737-C2A08D53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98017-DAC3-824C-A522-60DA0FF40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2CE16-4AFF-8C78-0566-483FC1C12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6EFED-52FC-C786-E238-C524B4F4B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7D4AD-8DE0-6336-53D1-5C2584509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0EDD4EE-296D-8342-C94B-DA2EA7633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8C1599-53C0-8DF8-372E-A9F166BE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D53E127-8A4E-CAAD-72B0-7E8174B1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E5046-11BB-F794-07DC-AF0BC27A8558}"/>
              </a:ext>
            </a:extLst>
          </p:cNvPr>
          <p:cNvCxnSpPr/>
          <p:nvPr userDrawn="1"/>
        </p:nvCxnSpPr>
        <p:spPr>
          <a:xfrm>
            <a:off x="831850" y="6426679"/>
            <a:ext cx="1052195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52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FF40-D7BD-B787-37EF-C11DC939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6AA47C2-101B-F08F-3BFA-BCA626275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0B12921-1C23-CD21-3B78-6C08D37E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7DB942-0B22-8FCF-AD61-65323DAC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C67919-B2EC-AA31-6937-80B75F0C6DD9}"/>
              </a:ext>
            </a:extLst>
          </p:cNvPr>
          <p:cNvCxnSpPr/>
          <p:nvPr userDrawn="1"/>
        </p:nvCxnSpPr>
        <p:spPr>
          <a:xfrm>
            <a:off x="831850" y="6426679"/>
            <a:ext cx="1052195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64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dotted background&#10;&#10;Description automatically generated">
            <a:extLst>
              <a:ext uri="{FF2B5EF4-FFF2-40B4-BE49-F238E27FC236}">
                <a16:creationId xmlns:a16="http://schemas.microsoft.com/office/drawing/2014/main" id="{E4C8DCAE-88BE-646C-0C5D-F5DA00477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1"/>
          <a:stretch/>
        </p:blipFill>
        <p:spPr>
          <a:xfrm>
            <a:off x="0" y="0"/>
            <a:ext cx="12192000" cy="1026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1191B2-9892-7986-EFA9-C29DDE814E18}"/>
              </a:ext>
            </a:extLst>
          </p:cNvPr>
          <p:cNvSpPr txBox="1"/>
          <p:nvPr userDrawn="1"/>
        </p:nvSpPr>
        <p:spPr>
          <a:xfrm>
            <a:off x="527649" y="328606"/>
            <a:ext cx="500703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Bebas Neue" panose="020B0606020202050201" pitchFamily="34" charset="0"/>
              </a:rPr>
              <a:t>MI STUDENT AID • Michigan Achievement Scholarships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31807F1-F323-EAA8-32C9-81265729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A864DAD-1146-4395-6E98-A8F42E8FA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E991107-EB4A-C7D6-3A36-6548F9FC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AC0968-717F-1FD7-2A1E-7D76D8D37225}"/>
              </a:ext>
            </a:extLst>
          </p:cNvPr>
          <p:cNvCxnSpPr/>
          <p:nvPr userDrawn="1"/>
        </p:nvCxnSpPr>
        <p:spPr>
          <a:xfrm>
            <a:off x="831850" y="6426679"/>
            <a:ext cx="1052195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91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31B54-4C2F-16E7-885E-7958C155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92353-CB67-C566-B745-25497B103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D9D5B-1C1C-0C81-EAAD-AB717ABD7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7844F83-682C-C179-37AA-C3BD9AD8A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DCC87C-7F7B-9593-A748-3741E36B1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5C929E8-B9BB-3AE7-80F2-3BE2168E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F09D1A-2234-F470-8560-67A6634B5430}"/>
              </a:ext>
            </a:extLst>
          </p:cNvPr>
          <p:cNvCxnSpPr/>
          <p:nvPr userDrawn="1"/>
        </p:nvCxnSpPr>
        <p:spPr>
          <a:xfrm>
            <a:off x="831850" y="6426679"/>
            <a:ext cx="1052195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636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FA35-035F-AB63-B8DF-8113F844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15EA9F-C108-1AE0-153C-E86243FC9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D17CA-476B-6EFF-AAF0-1EA700A85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B6E5039-C1EE-DED7-F100-C4513BB1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C1845DE-56F6-BAEB-B055-01D15CCB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9C1CC1-B542-37E3-EF5E-74D817D7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0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10722-5BE1-B760-D105-793E487C7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E7FA0-D75F-A02F-2E3F-2F506E4E0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250B7B7-7B87-F992-2D25-662CECA3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407FAB-0A13-FBA6-3877-6FA49DB8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59B703-2665-22CD-1F85-FB1D1222A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310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68E380-492E-A588-451E-F876363C9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6A4F8-0FDF-EC95-9F4E-E2EBA56DF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5B75DD-7022-5CFA-F582-8E48FB528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45EE5F-B92E-A43B-CBA2-E8CF75FE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B52EF5-649D-B643-9C50-90DFC8798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7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79462-B6B1-9CC7-7047-FCD2062D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4172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A blue and black dotted background&#10;&#10;Description automatically generated">
            <a:extLst>
              <a:ext uri="{FF2B5EF4-FFF2-40B4-BE49-F238E27FC236}">
                <a16:creationId xmlns:a16="http://schemas.microsoft.com/office/drawing/2014/main" id="{2FDC3288-2D7E-327C-6C08-858C6211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1"/>
          <a:stretch/>
        </p:blipFill>
        <p:spPr>
          <a:xfrm>
            <a:off x="0" y="0"/>
            <a:ext cx="12192000" cy="10265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E1FDC-2570-0093-9DD3-17703D9E7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9735"/>
            <a:ext cx="10515600" cy="36672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AC1C990-6A9C-152A-ED90-60B6BCB2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380A7D9-1563-7D9A-877D-27C32A14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2A156AA-C979-1993-7AE4-E64DE70B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9BAEB-03B7-89EC-06DD-5B55C71B1487}"/>
              </a:ext>
            </a:extLst>
          </p:cNvPr>
          <p:cNvSpPr txBox="1"/>
          <p:nvPr userDrawn="1"/>
        </p:nvSpPr>
        <p:spPr>
          <a:xfrm>
            <a:off x="756848" y="328606"/>
            <a:ext cx="500703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Bebas Neue" panose="020B0606020202050201" pitchFamily="34" charset="0"/>
              </a:rPr>
              <a:t>MI Student aid • Michigan Achievement Scholarships</a:t>
            </a:r>
          </a:p>
        </p:txBody>
      </p:sp>
    </p:spTree>
    <p:extLst>
      <p:ext uri="{BB962C8B-B14F-4D97-AF65-F5344CB8AC3E}">
        <p14:creationId xmlns:p14="http://schemas.microsoft.com/office/powerpoint/2010/main" val="26122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background&#10;&#10;Description automatically generated">
            <a:extLst>
              <a:ext uri="{FF2B5EF4-FFF2-40B4-BE49-F238E27FC236}">
                <a16:creationId xmlns:a16="http://schemas.microsoft.com/office/drawing/2014/main" id="{AD56675B-EF1E-44F1-2F96-94E402A0D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9CA64-8F83-AF2D-D2E6-D04FECC1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CCFB5-E087-3820-3CEF-F8EAA767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9CE9E-0710-B080-87E2-D61C7A4A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E66D3A-91AC-EDB7-448E-A3B5463B11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459625">
            <a:off x="-2729807" y="-1077700"/>
            <a:ext cx="6349529" cy="643276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165C153-A621-D2DE-0A91-9127668FBA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602556">
            <a:off x="10527218" y="870955"/>
            <a:ext cx="3634363" cy="368200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497A6E9-36BC-C0B6-1E0F-714A2DD866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4700" y="3098139"/>
            <a:ext cx="3124200" cy="288607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01908F-3181-BA03-8FA2-B4823FDD590C}"/>
              </a:ext>
            </a:extLst>
          </p:cNvPr>
          <p:cNvSpPr/>
          <p:nvPr userDrawn="1"/>
        </p:nvSpPr>
        <p:spPr>
          <a:xfrm>
            <a:off x="350196" y="311285"/>
            <a:ext cx="11537004" cy="5836596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287F0-95A4-4190-7562-A7EF5EE66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673A0-BE2A-7216-6D94-3BC1E7720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92882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white background&#10;&#10;Description automatically generated">
            <a:extLst>
              <a:ext uri="{FF2B5EF4-FFF2-40B4-BE49-F238E27FC236}">
                <a16:creationId xmlns:a16="http://schemas.microsoft.com/office/drawing/2014/main" id="{C4463A74-C4B6-6E75-E08B-B0B60EF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FCE3E57-AC04-0ECA-3EAB-F393B8D9CB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52004">
            <a:off x="10816710" y="2669245"/>
            <a:ext cx="3202501" cy="324448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36E9DF-261B-A42B-5798-E467874FDD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258076">
            <a:off x="-3488151" y="-283743"/>
            <a:ext cx="4996604" cy="506210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8B66D37-C869-F45F-E22A-B23A2D1A44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71322">
            <a:off x="9657992" y="999280"/>
            <a:ext cx="3921717" cy="39731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6ACE80-43E2-8177-DE80-724E9965EE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692753">
            <a:off x="-930782" y="-1762652"/>
            <a:ext cx="4535886" cy="459534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321AA5-4DD8-F4D9-7A2F-4E558F5671DB}"/>
              </a:ext>
            </a:extLst>
          </p:cNvPr>
          <p:cNvSpPr/>
          <p:nvPr userDrawn="1"/>
        </p:nvSpPr>
        <p:spPr>
          <a:xfrm>
            <a:off x="350196" y="311285"/>
            <a:ext cx="11537004" cy="5836596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E96A8-FD3F-675D-0516-59D2A86F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58757"/>
            <a:ext cx="3206750" cy="5330893"/>
          </a:xfrm>
        </p:spPr>
        <p:txBody>
          <a:bodyPr anchor="ctr">
            <a:normAutofit/>
          </a:bodyPr>
          <a:lstStyle>
            <a:lvl1pPr algn="r">
              <a:defRPr sz="4000"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13943-B48A-5730-C22C-EDE1AECDD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746" y="1709739"/>
            <a:ext cx="6163704" cy="354319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61F7B02-694C-CE59-BB74-55379848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98C42B5-713F-E682-143D-573E1CBE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0DDFFFC-055A-FA31-774C-60F41894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70B0F8-F2BA-9345-A69A-0C2301CDD6FF}"/>
              </a:ext>
            </a:extLst>
          </p:cNvPr>
          <p:cNvCxnSpPr/>
          <p:nvPr userDrawn="1"/>
        </p:nvCxnSpPr>
        <p:spPr>
          <a:xfrm>
            <a:off x="831850" y="6426679"/>
            <a:ext cx="1052195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43A6C9-4DE5-8B1B-4982-781B2407E3EC}"/>
              </a:ext>
            </a:extLst>
          </p:cNvPr>
          <p:cNvCxnSpPr/>
          <p:nvPr userDrawn="1"/>
        </p:nvCxnSpPr>
        <p:spPr>
          <a:xfrm>
            <a:off x="4649821" y="1161290"/>
            <a:ext cx="0" cy="453541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89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white background&#10;&#10;Description automatically generated">
            <a:extLst>
              <a:ext uri="{FF2B5EF4-FFF2-40B4-BE49-F238E27FC236}">
                <a16:creationId xmlns:a16="http://schemas.microsoft.com/office/drawing/2014/main" id="{C4463A74-C4B6-6E75-E08B-B0B60EF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892C369-63AE-43D4-2710-B87045C90A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52004">
            <a:off x="11347471" y="440220"/>
            <a:ext cx="3202501" cy="324448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78EDEDA-87D5-ACBE-FB69-81D6E33190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258076">
            <a:off x="-2741489" y="1022544"/>
            <a:ext cx="4996604" cy="506210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F2CA9DF-DDFF-778B-067F-48DE36CDF5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71322">
            <a:off x="9607766" y="2167895"/>
            <a:ext cx="3921717" cy="397312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9C82A7A-6FA4-867B-A191-2D9344CE4D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692753">
            <a:off x="-1648818" y="-1394164"/>
            <a:ext cx="4535886" cy="459534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39813B-D1EF-5CB8-498D-F6BFC3920D20}"/>
              </a:ext>
            </a:extLst>
          </p:cNvPr>
          <p:cNvSpPr/>
          <p:nvPr userDrawn="1"/>
        </p:nvSpPr>
        <p:spPr>
          <a:xfrm>
            <a:off x="4881282" y="1605063"/>
            <a:ext cx="7005917" cy="3647871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321AA5-4DD8-F4D9-7A2F-4E558F5671DB}"/>
              </a:ext>
            </a:extLst>
          </p:cNvPr>
          <p:cNvSpPr/>
          <p:nvPr userDrawn="1"/>
        </p:nvSpPr>
        <p:spPr>
          <a:xfrm>
            <a:off x="350196" y="1612461"/>
            <a:ext cx="4299623" cy="3640473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E96A8-FD3F-675D-0516-59D2A86F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3206750" cy="3440485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13943-B48A-5730-C22C-EDE1AECDD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746" y="2150637"/>
            <a:ext cx="6163704" cy="270484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82000"/>
                  </a:schemeClr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61F7B02-694C-CE59-BB74-55379848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98C42B5-713F-E682-143D-573E1CBE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0DDFFFC-055A-FA31-774C-60F41894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70B0F8-F2BA-9345-A69A-0C2301CDD6FF}"/>
              </a:ext>
            </a:extLst>
          </p:cNvPr>
          <p:cNvCxnSpPr/>
          <p:nvPr userDrawn="1"/>
        </p:nvCxnSpPr>
        <p:spPr>
          <a:xfrm>
            <a:off x="831850" y="6426679"/>
            <a:ext cx="1052195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A1B0A3-DD03-52F9-7E6E-0A494C50B61B}"/>
              </a:ext>
            </a:extLst>
          </p:cNvPr>
          <p:cNvSpPr/>
          <p:nvPr userDrawn="1"/>
        </p:nvSpPr>
        <p:spPr>
          <a:xfrm>
            <a:off x="619125" y="1417859"/>
            <a:ext cx="1809750" cy="361950"/>
          </a:xfrm>
          <a:prstGeom prst="round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77AEFD-E672-F8BF-FC59-3DDABA7FDBBC}"/>
              </a:ext>
            </a:extLst>
          </p:cNvPr>
          <p:cNvSpPr/>
          <p:nvPr userDrawn="1"/>
        </p:nvSpPr>
        <p:spPr>
          <a:xfrm>
            <a:off x="625476" y="5192725"/>
            <a:ext cx="3792886" cy="159189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099E00-387C-725D-CB41-8AB02C9729DF}"/>
              </a:ext>
            </a:extLst>
          </p:cNvPr>
          <p:cNvSpPr/>
          <p:nvPr userDrawn="1"/>
        </p:nvSpPr>
        <p:spPr>
          <a:xfrm>
            <a:off x="5166400" y="5191359"/>
            <a:ext cx="3792886" cy="159189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03058C-8C46-8451-F57B-86473242D67C}"/>
              </a:ext>
            </a:extLst>
          </p:cNvPr>
          <p:cNvSpPr/>
          <p:nvPr userDrawn="1"/>
        </p:nvSpPr>
        <p:spPr>
          <a:xfrm>
            <a:off x="6776992" y="1536503"/>
            <a:ext cx="4653007" cy="126092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37D185-E718-C688-1037-440DF4DDF1FC}"/>
              </a:ext>
            </a:extLst>
          </p:cNvPr>
          <p:cNvSpPr/>
          <p:nvPr userDrawn="1"/>
        </p:nvSpPr>
        <p:spPr>
          <a:xfrm>
            <a:off x="5131474" y="1506539"/>
            <a:ext cx="1740970" cy="2032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7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dotted background&#10;&#10;Description automatically generated">
            <a:extLst>
              <a:ext uri="{FF2B5EF4-FFF2-40B4-BE49-F238E27FC236}">
                <a16:creationId xmlns:a16="http://schemas.microsoft.com/office/drawing/2014/main" id="{92B4C084-A464-94D9-5863-AC292CF8A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" b="1086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1982FDF-E501-586A-E56F-292A986F27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260945">
            <a:off x="-2050147" y="-3239603"/>
            <a:ext cx="6349529" cy="643276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D1EEC7-6526-C2F1-8925-D6203346B0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03876">
            <a:off x="10244164" y="2416781"/>
            <a:ext cx="3634363" cy="3682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A5CA88-E72E-C09E-6FAA-9F09923FD42A}"/>
              </a:ext>
            </a:extLst>
          </p:cNvPr>
          <p:cNvSpPr/>
          <p:nvPr userDrawn="1"/>
        </p:nvSpPr>
        <p:spPr>
          <a:xfrm>
            <a:off x="-207033" y="2027337"/>
            <a:ext cx="12663576" cy="2682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287F0-95A4-4190-7562-A7EF5EE66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673A0-BE2A-7216-6D94-3BC1E7720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9CA64-8F83-AF2D-D2E6-D04FECC1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CCFB5-E087-3820-3CEF-F8EAA767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9CE9E-0710-B080-87E2-D61C7A4A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5A1E53-8BDC-5054-FE9B-EFBBD2E933EE}"/>
              </a:ext>
            </a:extLst>
          </p:cNvPr>
          <p:cNvSpPr/>
          <p:nvPr userDrawn="1"/>
        </p:nvSpPr>
        <p:spPr>
          <a:xfrm>
            <a:off x="1304732" y="1966372"/>
            <a:ext cx="4653007" cy="126092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7B19E94-00DE-9BD7-5818-088088E33ADE}"/>
              </a:ext>
            </a:extLst>
          </p:cNvPr>
          <p:cNvSpPr/>
          <p:nvPr userDrawn="1"/>
        </p:nvSpPr>
        <p:spPr>
          <a:xfrm>
            <a:off x="-340786" y="1846362"/>
            <a:ext cx="1809750" cy="361950"/>
          </a:xfrm>
          <a:prstGeom prst="round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C5F64F-7B07-44C6-A93E-121D11042F86}"/>
              </a:ext>
            </a:extLst>
          </p:cNvPr>
          <p:cNvSpPr/>
          <p:nvPr userDrawn="1"/>
        </p:nvSpPr>
        <p:spPr>
          <a:xfrm>
            <a:off x="2075189" y="4616435"/>
            <a:ext cx="7765099" cy="158585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1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&#10;&#10;Description automatically generated">
            <a:extLst>
              <a:ext uri="{FF2B5EF4-FFF2-40B4-BE49-F238E27FC236}">
                <a16:creationId xmlns:a16="http://schemas.microsoft.com/office/drawing/2014/main" id="{9964FD72-D250-8483-9CB6-BC757334D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3" b="16525"/>
          <a:stretch/>
        </p:blipFill>
        <p:spPr>
          <a:xfrm>
            <a:off x="1948774" y="-1"/>
            <a:ext cx="10243226" cy="685800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81D2D38-13B0-9455-9F2A-BE79E3294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018569">
            <a:off x="2089311" y="-3426010"/>
            <a:ext cx="5720116" cy="57950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AE069FF-2BDB-978D-973A-0727C410B3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258076">
            <a:off x="1565285" y="2527529"/>
            <a:ext cx="7692327" cy="77931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1D66059-5435-9B61-C6F1-5F934F478C6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08090">
            <a:off x="-3897597" y="-2412461"/>
            <a:ext cx="10408344" cy="1054478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E297BEE-6AD7-3903-0E11-D60B286C5D7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88441">
            <a:off x="-3057502" y="-846861"/>
            <a:ext cx="10751154" cy="798014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EB920D6-D8F1-288E-6CA5-8AC8C0B60C7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478650">
            <a:off x="-1636910" y="-549109"/>
            <a:ext cx="10751150" cy="798014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54DC0C-44C1-F5F8-F5D2-A6C57F10B2B5}"/>
              </a:ext>
            </a:extLst>
          </p:cNvPr>
          <p:cNvSpPr/>
          <p:nvPr userDrawn="1"/>
        </p:nvSpPr>
        <p:spPr>
          <a:xfrm>
            <a:off x="350196" y="953311"/>
            <a:ext cx="11537004" cy="4844374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E96A8-FD3F-675D-0516-59D2A86F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680935"/>
            <a:ext cx="3117579" cy="540871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tx2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13943-B48A-5730-C22C-EDE1AECDD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0189" y="680936"/>
            <a:ext cx="6157261" cy="5408715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E55007-DE8C-4152-DD2D-1423998A8B54}"/>
              </a:ext>
            </a:extLst>
          </p:cNvPr>
          <p:cNvCxnSpPr>
            <a:cxnSpLocks/>
          </p:cNvCxnSpPr>
          <p:nvPr userDrawn="1"/>
        </p:nvCxnSpPr>
        <p:spPr>
          <a:xfrm>
            <a:off x="4649821" y="1984443"/>
            <a:ext cx="0" cy="27237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48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background&#10;&#10;Description automatically generated">
            <a:extLst>
              <a:ext uri="{FF2B5EF4-FFF2-40B4-BE49-F238E27FC236}">
                <a16:creationId xmlns:a16="http://schemas.microsoft.com/office/drawing/2014/main" id="{B3C7F869-B611-7062-9B25-993AF96AD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3" b="16525"/>
          <a:stretch/>
        </p:blipFill>
        <p:spPr>
          <a:xfrm>
            <a:off x="1948774" y="-1"/>
            <a:ext cx="10243226" cy="68580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5C293F1-B7BD-54DC-607F-6D485329D8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258076">
            <a:off x="-838002" y="2426679"/>
            <a:ext cx="7692327" cy="77931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45EB9F3-04C4-2E09-690F-89499D472C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488441">
            <a:off x="-4305503" y="2278788"/>
            <a:ext cx="9239357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55CFFB5-FFC9-2951-7DDE-E933504667B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478650">
            <a:off x="-2884913" y="2576540"/>
            <a:ext cx="9239357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1D66059-5435-9B61-C6F1-5F934F478C6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-1596327" y="-1236294"/>
            <a:ext cx="7692327" cy="779316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AB24D2-24D5-D6DD-01BA-85F43EC4D909}"/>
              </a:ext>
            </a:extLst>
          </p:cNvPr>
          <p:cNvSpPr/>
          <p:nvPr userDrawn="1"/>
        </p:nvSpPr>
        <p:spPr>
          <a:xfrm>
            <a:off x="350196" y="953311"/>
            <a:ext cx="11537004" cy="4844374"/>
          </a:xfrm>
          <a:prstGeom prst="roundRect">
            <a:avLst>
              <a:gd name="adj" fmla="val 2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E96A8-FD3F-675D-0516-59D2A86F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0935"/>
            <a:ext cx="4352625" cy="5408715"/>
          </a:xfrm>
          <a:noFill/>
          <a:ln>
            <a:noFill/>
          </a:ln>
        </p:spPr>
        <p:txBody>
          <a:bodyPr anchor="ctr">
            <a:normAutofit/>
          </a:bodyPr>
          <a:lstStyle>
            <a:lvl1pPr>
              <a:defRPr sz="4000">
                <a:solidFill>
                  <a:schemeClr val="tx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13943-B48A-5730-C22C-EDE1AECDD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2434" y="680936"/>
            <a:ext cx="5005016" cy="5408715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466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F0ADC-FFB3-5C34-D0E2-5E704877C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97D33-E9D6-CE8A-3677-4F6A446E7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  <a:lvl2pPr>
              <a:defRPr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2pPr>
            <a:lvl3pPr>
              <a:defRPr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3pPr>
            <a:lvl4pPr>
              <a:defRPr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4pPr>
            <a:lvl5pPr>
              <a:defRPr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BABF0-61A9-D0BE-0CC6-26BB26EF6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  <a:lvl2pPr>
              <a:defRPr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2pPr>
            <a:lvl3pPr>
              <a:defRPr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3pPr>
            <a:lvl4pPr>
              <a:defRPr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4pPr>
            <a:lvl5pPr>
              <a:defRPr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3D6FC0B-20DD-C667-59A7-8F4251B6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Bebas Neue" panose="020B0606020202050201" pitchFamily="34" charset="0"/>
              </a:defRPr>
            </a:lvl1pPr>
          </a:lstStyle>
          <a:p>
            <a:fld id="{8A5CC0B6-223E-4E35-8BFB-F9B1D2DF82D2}" type="datetimeFigureOut">
              <a:rPr lang="en-US" smtClean="0"/>
              <a:pPr/>
              <a:t>9/13/24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D788767-12D9-ABF0-1C0C-B0D22130A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6747E5-0DBA-101D-2526-275A65FA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</a:lstStyle>
          <a:p>
            <a:fld id="{C1F919B9-5419-498A-BBF0-695495FDF1F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3C3498-9C54-D864-9E37-86D2E7F3091B}"/>
              </a:ext>
            </a:extLst>
          </p:cNvPr>
          <p:cNvCxnSpPr/>
          <p:nvPr userDrawn="1"/>
        </p:nvCxnSpPr>
        <p:spPr>
          <a:xfrm>
            <a:off x="831850" y="6426679"/>
            <a:ext cx="1052195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244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EE99C-0FD6-6FB3-3BE7-30E32B5F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90685-6354-33A2-A056-EF1825F1F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7576C-FDE5-5C21-3B0A-72E47ECFC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5CC0B6-223E-4E35-8BFB-F9B1D2DF82D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57BBF-2146-811F-47EF-298D9F43D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87405-C7CA-3A52-6ED5-7C4FA48F4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919B9-5419-498A-BBF0-695495FDF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7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4" r:id="rId5"/>
    <p:sldLayoutId id="2147483661" r:id="rId6"/>
    <p:sldLayoutId id="2147483662" r:id="rId7"/>
    <p:sldLayoutId id="2147483663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oto Serif" panose="02020502060505020204" pitchFamily="18"/>
          <a:ea typeface="Noto Serif" panose="02020502060505020204" pitchFamily="18"/>
          <a:cs typeface="Noto Serif" panose="02020502060505020204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oto Serif" panose="02020502060505020204" pitchFamily="18"/>
          <a:ea typeface="Noto Serif" panose="02020502060505020204" pitchFamily="18"/>
          <a:cs typeface="Noto Serif" panose="02020502060505020204" pitchFamily="1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oto Serif" panose="02020502060505020204" pitchFamily="18"/>
          <a:ea typeface="Noto Serif" panose="02020502060505020204" pitchFamily="18"/>
          <a:cs typeface="Noto Serif" panose="02020502060505020204" pitchFamily="1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to Serif" panose="02020502060505020204" pitchFamily="18"/>
          <a:ea typeface="Noto Serif" panose="02020502060505020204" pitchFamily="18"/>
          <a:cs typeface="Noto Serif" panose="02020502060505020204" pitchFamily="1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to Serif" panose="02020502060505020204" pitchFamily="18"/>
          <a:ea typeface="Noto Serif" panose="02020502060505020204" pitchFamily="18"/>
          <a:cs typeface="Noto Serif" panose="02020502060505020204" pitchFamily="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i.gov/achievemen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higan.gov/mistudentaid/programs/michigan-achievement-scholarship/career-training/program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issg.guarantorsolutions.com/StudentPorta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36F4-40F6-11B3-992C-7241A5DBF9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SENIORS!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2775C4-AE33-71A8-DE66-C8AB0235C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0623" y="3602038"/>
            <a:ext cx="5690755" cy="1655762"/>
          </a:xfrm>
        </p:spPr>
        <p:txBody>
          <a:bodyPr/>
          <a:lstStyle/>
          <a:p>
            <a:r>
              <a:rPr lang="en-US" dirty="0"/>
              <a:t>Unlock money for college with the Michigan Achievement Scholarships!</a:t>
            </a:r>
          </a:p>
        </p:txBody>
      </p:sp>
      <p:pic>
        <p:nvPicPr>
          <p:cNvPr id="9" name="Picture 8" descr="A hand holding money&#10;&#10;Description automatically generated">
            <a:extLst>
              <a:ext uri="{FF2B5EF4-FFF2-40B4-BE49-F238E27FC236}">
                <a16:creationId xmlns:a16="http://schemas.microsoft.com/office/drawing/2014/main" id="{6FFCE34A-7AC3-558E-5DA7-AE8255018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5690">
            <a:off x="-532073" y="3242682"/>
            <a:ext cx="3323128" cy="4985909"/>
          </a:xfrm>
          <a:prstGeom prst="rect">
            <a:avLst/>
          </a:prstGeom>
        </p:spPr>
      </p:pic>
      <p:pic>
        <p:nvPicPr>
          <p:cNvPr id="4" name="Picture 3" descr="A map of michigan with different colors of trees and water&#10;&#10;Description automatically generated">
            <a:extLst>
              <a:ext uri="{FF2B5EF4-FFF2-40B4-BE49-F238E27FC236}">
                <a16:creationId xmlns:a16="http://schemas.microsoft.com/office/drawing/2014/main" id="{26AC10CC-0C27-D072-02C2-2A916FF97A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913" y="341376"/>
            <a:ext cx="3109521" cy="30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95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D8EB3B1-C12C-BBF6-958D-368665BD4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44652">
            <a:off x="5019694" y="2349499"/>
            <a:ext cx="2625932" cy="266035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536DC42-C64A-0EE3-7BEF-5AC3F986D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932018">
            <a:off x="1251489" y="2515156"/>
            <a:ext cx="3016164" cy="30557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994DBB7-0D18-61AF-17A2-3AF3B980E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44652">
            <a:off x="8749549" y="3023766"/>
            <a:ext cx="2572702" cy="260642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F05290-5E1C-3479-FE04-B208D8E81761}"/>
              </a:ext>
            </a:extLst>
          </p:cNvPr>
          <p:cNvSpPr/>
          <p:nvPr/>
        </p:nvSpPr>
        <p:spPr>
          <a:xfrm>
            <a:off x="1178569" y="2703169"/>
            <a:ext cx="2766060" cy="3102185"/>
          </a:xfrm>
          <a:prstGeom prst="roundRect">
            <a:avLst>
              <a:gd name="adj" fmla="val 5634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5EE992-4AC5-5CEA-64BB-8C8457489225}"/>
              </a:ext>
            </a:extLst>
          </p:cNvPr>
          <p:cNvSpPr txBox="1"/>
          <p:nvPr/>
        </p:nvSpPr>
        <p:spPr>
          <a:xfrm>
            <a:off x="1492632" y="2857693"/>
            <a:ext cx="231333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Create your FSA ID at </a:t>
            </a:r>
            <a:r>
              <a:rPr lang="en-US" sz="1600" dirty="0" err="1">
                <a:solidFill>
                  <a:schemeClr val="tx2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michigan.gov</a:t>
            </a:r>
            <a:r>
              <a:rPr lang="en-US" sz="1600" dirty="0">
                <a:solidFill>
                  <a:schemeClr val="tx2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/</a:t>
            </a:r>
            <a:br>
              <a:rPr lang="en-US" sz="1600" dirty="0">
                <a:solidFill>
                  <a:schemeClr val="tx2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en-US" sz="1600" dirty="0" err="1">
                <a:solidFill>
                  <a:schemeClr val="tx2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mistudentaid</a:t>
            </a:r>
            <a:r>
              <a:rPr lang="en-US" sz="1600" dirty="0">
                <a:solidFill>
                  <a:schemeClr val="tx2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/students-families/</a:t>
            </a:r>
            <a:r>
              <a:rPr lang="en-US" sz="1600" dirty="0" err="1">
                <a:solidFill>
                  <a:schemeClr val="tx2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fafsa</a:t>
            </a:r>
            <a:r>
              <a:rPr lang="en-US" sz="1600" dirty="0">
                <a:solidFill>
                  <a:schemeClr val="tx2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-resources</a:t>
            </a:r>
            <a:r>
              <a:rPr lang="en-US" sz="1600" dirty="0"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. </a:t>
            </a:r>
          </a:p>
          <a:p>
            <a:endParaRPr lang="en-US" sz="16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r>
              <a:rPr lang="en-US" sz="1600" dirty="0"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You’ll need: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Your Social Security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Your email address</a:t>
            </a:r>
          </a:p>
          <a:p>
            <a:endParaRPr lang="en-US" sz="1600" dirty="0">
              <a:effectLst/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endParaRPr lang="en-US" sz="1400" dirty="0">
              <a:solidFill>
                <a:schemeClr val="tx2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2B64A85-AD55-7C58-14CB-F585F8311FE5}"/>
              </a:ext>
            </a:extLst>
          </p:cNvPr>
          <p:cNvSpPr/>
          <p:nvPr/>
        </p:nvSpPr>
        <p:spPr>
          <a:xfrm>
            <a:off x="8115950" y="2703169"/>
            <a:ext cx="2431564" cy="2128323"/>
          </a:xfrm>
          <a:prstGeom prst="roundRect">
            <a:avLst>
              <a:gd name="adj" fmla="val 5988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B663BF9-8D2A-0704-BA33-11B5F8C8E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5322" y="2703169"/>
            <a:ext cx="2766060" cy="1126034"/>
          </a:xfrm>
          <a:prstGeom prst="roundRect">
            <a:avLst>
              <a:gd name="adj" fmla="val 8590"/>
            </a:avLst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075E2-714E-2736-6354-6C8CABD41997}"/>
              </a:ext>
            </a:extLst>
          </p:cNvPr>
          <p:cNvSpPr txBox="1"/>
          <p:nvPr/>
        </p:nvSpPr>
        <p:spPr>
          <a:xfrm>
            <a:off x="5146952" y="2839832"/>
            <a:ext cx="1984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strike="noStrike" baseline="0" dirty="0"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rPr>
              <a:t>Ask your parents to create their own FSA IDs.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205DA5-9241-695F-2802-0AA8DE6E595F}"/>
              </a:ext>
            </a:extLst>
          </p:cNvPr>
          <p:cNvSpPr/>
          <p:nvPr/>
        </p:nvSpPr>
        <p:spPr>
          <a:xfrm>
            <a:off x="4446542" y="2885014"/>
            <a:ext cx="414697" cy="389367"/>
          </a:xfrm>
          <a:prstGeom prst="ellipse">
            <a:avLst/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400" b="1" dirty="0">
                <a:latin typeface="Bebas Neue Bold" panose="020B0606020202050201" pitchFamily="34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C42CD8B-2445-E90A-676A-FE7589161CE3}"/>
              </a:ext>
            </a:extLst>
          </p:cNvPr>
          <p:cNvSpPr/>
          <p:nvPr/>
        </p:nvSpPr>
        <p:spPr>
          <a:xfrm>
            <a:off x="964978" y="2896759"/>
            <a:ext cx="414697" cy="389367"/>
          </a:xfrm>
          <a:prstGeom prst="ellipse">
            <a:avLst/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400" b="1" dirty="0">
                <a:latin typeface="Bebas Neue Bold" panose="020B0606020202050201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8A7246-11A0-617B-C70A-9EC6846D5A12}"/>
              </a:ext>
            </a:extLst>
          </p:cNvPr>
          <p:cNvSpPr/>
          <p:nvPr/>
        </p:nvSpPr>
        <p:spPr>
          <a:xfrm>
            <a:off x="7903533" y="2896759"/>
            <a:ext cx="414697" cy="389367"/>
          </a:xfrm>
          <a:prstGeom prst="ellipse">
            <a:avLst/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400" b="1" dirty="0">
                <a:latin typeface="Bebas Neue Bold" panose="020B0606020202050201" pitchFamily="34" charset="0"/>
              </a:rPr>
              <a:t>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ACA87C-62DE-D435-31BC-2BD85494F5B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2668088" y="1540615"/>
            <a:ext cx="6855823" cy="7196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/>
                </a:solidFill>
                <a:ea typeface="Noto Serif" panose="02020502060505020204" pitchFamily="18"/>
                <a:cs typeface="Noto Serif" panose="02020502060505020204" pitchFamily="18"/>
              </a:rPr>
              <a:t>3 Steps to filling out the FAFSA</a:t>
            </a:r>
          </a:p>
        </p:txBody>
      </p:sp>
      <p:sp>
        <p:nvSpPr>
          <p:cNvPr id="2" name="Rectangle: Rounded Corners 19">
            <a:extLst>
              <a:ext uri="{FF2B5EF4-FFF2-40B4-BE49-F238E27FC236}">
                <a16:creationId xmlns:a16="http://schemas.microsoft.com/office/drawing/2014/main" id="{53494C25-CB11-E314-37D6-6288789086B0}"/>
              </a:ext>
            </a:extLst>
          </p:cNvPr>
          <p:cNvSpPr/>
          <p:nvPr/>
        </p:nvSpPr>
        <p:spPr>
          <a:xfrm>
            <a:off x="3632765" y="4070808"/>
            <a:ext cx="2882028" cy="1433966"/>
          </a:xfrm>
          <a:prstGeom prst="roundRect">
            <a:avLst>
              <a:gd name="adj" fmla="val 9824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6797E-0AA1-561C-AFE6-F28E12128FD9}"/>
              </a:ext>
            </a:extLst>
          </p:cNvPr>
          <p:cNvSpPr txBox="1"/>
          <p:nvPr/>
        </p:nvSpPr>
        <p:spPr>
          <a:xfrm>
            <a:off x="4120029" y="4205031"/>
            <a:ext cx="21773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rPr>
              <a:t>It takes about </a:t>
            </a:r>
            <a:r>
              <a:rPr lang="en-US" sz="1400" b="1" i="0" u="none" strike="noStrike" baseline="0" dirty="0"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rPr>
              <a:t>three to five days</a:t>
            </a:r>
            <a:r>
              <a:rPr lang="en-US" sz="1400" b="0" i="0" u="none" strike="noStrike" baseline="0" dirty="0"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rPr>
              <a:t> to get an FSA ID and you must have one before you can complete your FAFSA. </a:t>
            </a:r>
            <a:endParaRPr lang="en-US" sz="1400" b="0" i="0" u="none" strike="noStrike" baseline="0" dirty="0">
              <a:latin typeface="Bebas Neue" panose="020B0606020202050201" pitchFamily="34" charset="0"/>
              <a:ea typeface="Noto Serif" panose="02020502060505020204" pitchFamily="18"/>
              <a:cs typeface="Noto Serif" panose="02020502060505020204" pitchFamily="18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5B7316-63A1-E1D1-8D4F-729C257EC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2244" y="4573328"/>
            <a:ext cx="173182" cy="432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C83584-D6AC-D001-5805-34345E7B1B07}"/>
              </a:ext>
            </a:extLst>
          </p:cNvPr>
          <p:cNvSpPr txBox="1"/>
          <p:nvPr/>
        </p:nvSpPr>
        <p:spPr>
          <a:xfrm>
            <a:off x="8493185" y="2839832"/>
            <a:ext cx="18613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rPr>
              <a:t>Fill out the FAFSA with your parents. It takes most </a:t>
            </a:r>
            <a:r>
              <a:rPr lang="en-US" sz="2000" dirty="0">
                <a:solidFill>
                  <a:schemeClr val="tx2"/>
                </a:solidFill>
                <a:latin typeface="Bebas Neue" panose="020B0606020202050201" pitchFamily="34" charset="0"/>
                <a:ea typeface="Noto Serif" panose="02020502060505020204" pitchFamily="18"/>
                <a:cs typeface="Noto Serif" panose="02020502060505020204" pitchFamily="18"/>
              </a:rPr>
              <a:t>LESS THAN 15 minutes!</a:t>
            </a:r>
            <a:endParaRPr lang="en-US" sz="1600" b="0" i="0" u="none" strike="noStrike" baseline="0" dirty="0">
              <a:solidFill>
                <a:schemeClr val="tx2"/>
              </a:solidFill>
              <a:latin typeface="Bebas Neue" panose="020B0606020202050201" pitchFamily="34" charset="0"/>
              <a:ea typeface="Noto Serif" panose="02020502060505020204" pitchFamily="18"/>
              <a:cs typeface="Noto Serif" panose="02020502060505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78308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hlinkClick r:id="rId3"/>
            <a:extLst>
              <a:ext uri="{FF2B5EF4-FFF2-40B4-BE49-F238E27FC236}">
                <a16:creationId xmlns:a16="http://schemas.microsoft.com/office/drawing/2014/main" id="{2F8851C1-5BC1-0E09-F6DD-269935975DC5}"/>
              </a:ext>
            </a:extLst>
          </p:cNvPr>
          <p:cNvSpPr/>
          <p:nvPr/>
        </p:nvSpPr>
        <p:spPr>
          <a:xfrm>
            <a:off x="4520957" y="3123552"/>
            <a:ext cx="3150086" cy="535629"/>
          </a:xfrm>
          <a:prstGeom prst="roundRect">
            <a:avLst/>
          </a:prstGeom>
          <a:solidFill>
            <a:srgbClr val="FF7B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mi.gov</a:t>
            </a:r>
            <a:r>
              <a:rPr lang="en-US" sz="24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/</a:t>
            </a:r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0"/>
              </a:rPr>
              <a:t>ACHIEVEMENT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156C9-57ED-64F3-4802-BD0B02D04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6646"/>
            <a:ext cx="9144000" cy="128741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YOU’VE GOT THIS!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F26AC-7CCF-A53C-5D6C-A2D91C5DC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57763"/>
            <a:ext cx="9144000" cy="460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out the </a:t>
            </a:r>
            <a:r>
              <a:rPr lang="en-US" sz="2800" dirty="0">
                <a:solidFill>
                  <a:schemeClr val="tx2"/>
                </a:solidFill>
                <a:latin typeface="Bebas Neue" panose="020B0606020202050201" pitchFamily="34" charset="0"/>
              </a:rPr>
              <a:t>FAFSA</a:t>
            </a:r>
            <a:r>
              <a:rPr lang="en-US" dirty="0"/>
              <a:t> today! </a:t>
            </a:r>
          </a:p>
        </p:txBody>
      </p:sp>
      <p:pic>
        <p:nvPicPr>
          <p:cNvPr id="4" name="Picture 3" descr="the MAS MiStudent Aid logo">
            <a:extLst>
              <a:ext uri="{FF2B5EF4-FFF2-40B4-BE49-F238E27FC236}">
                <a16:creationId xmlns:a16="http://schemas.microsoft.com/office/drawing/2014/main" id="{EDA865D1-E54F-124F-E956-EA134501B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14" y="4139877"/>
            <a:ext cx="4302096" cy="16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86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michigan with different colors of trees and water&#10;&#10;Description automatically generated">
            <a:extLst>
              <a:ext uri="{FF2B5EF4-FFF2-40B4-BE49-F238E27FC236}">
                <a16:creationId xmlns:a16="http://schemas.microsoft.com/office/drawing/2014/main" id="{40CEBE32-8413-28BB-C7B9-B432BB55BE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95" y="1908167"/>
            <a:ext cx="3109521" cy="3087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967911-E583-FB9A-02EA-C637A634AF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72742" y="2368670"/>
            <a:ext cx="7083632" cy="471780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99B83A-706A-45B5-E3C6-4E4D32D31014}"/>
              </a:ext>
            </a:extLst>
          </p:cNvPr>
          <p:cNvSpPr/>
          <p:nvPr/>
        </p:nvSpPr>
        <p:spPr>
          <a:xfrm rot="10800000">
            <a:off x="2096762" y="3362458"/>
            <a:ext cx="3631330" cy="297330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1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DA7EB-04E4-AAC5-4373-19B56353706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88" y="2484926"/>
            <a:ext cx="6855823" cy="71969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ea typeface="Noto Serif" panose="02020502060505020204" pitchFamily="18"/>
                <a:cs typeface="Noto Serif" panose="02020502060505020204" pitchFamily="18"/>
              </a:rPr>
              <a:t>QUALIFYING GRADS COULD GET</a:t>
            </a:r>
          </a:p>
        </p:txBody>
      </p:sp>
      <p:grpSp>
        <p:nvGrpSpPr>
          <p:cNvPr id="13" name="Group 12" descr="A rectangle group displaying &quot;Up to $5,500&quot; block of text in purple colors">
            <a:extLst>
              <a:ext uri="{FF2B5EF4-FFF2-40B4-BE49-F238E27FC236}">
                <a16:creationId xmlns:a16="http://schemas.microsoft.com/office/drawing/2014/main" id="{A5063247-8490-3EB1-9177-BFB3FDC707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108233" y="3335169"/>
            <a:ext cx="2434133" cy="2264229"/>
            <a:chOff x="1685867" y="2473234"/>
            <a:chExt cx="2434133" cy="22642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03E39B-C5A3-641E-9246-1190C5BF16AC}"/>
                </a:ext>
              </a:extLst>
            </p:cNvPr>
            <p:cNvSpPr/>
            <p:nvPr/>
          </p:nvSpPr>
          <p:spPr>
            <a:xfrm>
              <a:off x="1698171" y="2473234"/>
              <a:ext cx="2377440" cy="2264229"/>
            </a:xfrm>
            <a:prstGeom prst="roundRect">
              <a:avLst>
                <a:gd name="adj" fmla="val 859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A4BC69-8025-ACC8-EDDC-FE99153D72BE}"/>
                </a:ext>
              </a:extLst>
            </p:cNvPr>
            <p:cNvSpPr txBox="1"/>
            <p:nvPr/>
          </p:nvSpPr>
          <p:spPr>
            <a:xfrm>
              <a:off x="1843691" y="2565425"/>
              <a:ext cx="208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Bebas Neue" panose="020B0606020202050201" pitchFamily="34" charset="0"/>
                </a:rPr>
                <a:t>An associate degree or skill certificate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DE58C3-F8A5-CEF4-AB6A-075129F0F86D}"/>
                </a:ext>
              </a:extLst>
            </p:cNvPr>
            <p:cNvSpPr txBox="1"/>
            <p:nvPr/>
          </p:nvSpPr>
          <p:spPr>
            <a:xfrm>
              <a:off x="1685867" y="3228487"/>
              <a:ext cx="24341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4800" dirty="0">
                  <a:solidFill>
                    <a:schemeClr val="tx2"/>
                  </a:solidFill>
                  <a:latin typeface="Bebas Neue" panose="020B0606020202050201" pitchFamily="34" charset="0"/>
                </a:rPr>
                <a:t>Tuition-free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EDB17D-24E8-4D84-30C4-4FBBA3C0FFDC}"/>
                </a:ext>
              </a:extLst>
            </p:cNvPr>
            <p:cNvSpPr txBox="1"/>
            <p:nvPr/>
          </p:nvSpPr>
          <p:spPr>
            <a:xfrm>
              <a:off x="1737359" y="4299140"/>
              <a:ext cx="2299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Noto Serif" panose="02020502060505020204" pitchFamily="18"/>
                  <a:ea typeface="Noto Serif" panose="02020502060505020204" pitchFamily="18"/>
                  <a:cs typeface="Noto Serif" panose="02020502060505020204" pitchFamily="18"/>
                </a:rPr>
                <a:t>at a community college</a:t>
              </a:r>
            </a:p>
          </p:txBody>
        </p:sp>
      </p:grpSp>
      <p:grpSp>
        <p:nvGrpSpPr>
          <p:cNvPr id="12" name="Group 11" descr="A rectangle group displaying, &quot;Up to $4,000&quot; block of text in purple colors">
            <a:extLst>
              <a:ext uri="{FF2B5EF4-FFF2-40B4-BE49-F238E27FC236}">
                <a16:creationId xmlns:a16="http://schemas.microsoft.com/office/drawing/2014/main" id="{86F1690B-4155-B4A8-B473-90A07A261B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4907280" y="3314148"/>
            <a:ext cx="2377440" cy="2264229"/>
            <a:chOff x="1698171" y="2473234"/>
            <a:chExt cx="2377440" cy="22642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EA0E448-5F18-E5E0-BA08-53F122E6D534}"/>
                </a:ext>
              </a:extLst>
            </p:cNvPr>
            <p:cNvSpPr/>
            <p:nvPr/>
          </p:nvSpPr>
          <p:spPr>
            <a:xfrm>
              <a:off x="1698171" y="2473234"/>
              <a:ext cx="2377440" cy="2264229"/>
            </a:xfrm>
            <a:prstGeom prst="roundRect">
              <a:avLst>
                <a:gd name="adj" fmla="val 859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9BCFE8-D606-9836-442E-6A5736C737C9}"/>
                </a:ext>
              </a:extLst>
            </p:cNvPr>
            <p:cNvSpPr txBox="1"/>
            <p:nvPr/>
          </p:nvSpPr>
          <p:spPr>
            <a:xfrm>
              <a:off x="2024743" y="2738039"/>
              <a:ext cx="1724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Bebas Neue" panose="020B0606020202050201" pitchFamily="34" charset="0"/>
                </a:rPr>
                <a:t>UP TO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4CB97A-FBF2-FC45-546A-BA6B08CBF007}"/>
                </a:ext>
              </a:extLst>
            </p:cNvPr>
            <p:cNvSpPr txBox="1"/>
            <p:nvPr/>
          </p:nvSpPr>
          <p:spPr>
            <a:xfrm>
              <a:off x="1881051" y="2955748"/>
              <a:ext cx="20116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tx2"/>
                  </a:solidFill>
                  <a:latin typeface="Bebas Neue" panose="020B0606020202050201" pitchFamily="34" charset="0"/>
                </a:rPr>
                <a:t>$4,000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7C1CEA-7B3B-8797-EAF5-B57AC459FECE}"/>
                </a:ext>
              </a:extLst>
            </p:cNvPr>
            <p:cNvSpPr txBox="1"/>
            <p:nvPr/>
          </p:nvSpPr>
          <p:spPr>
            <a:xfrm>
              <a:off x="1737359" y="3894998"/>
              <a:ext cx="2299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Noto Serif" panose="02020502060505020204" pitchFamily="18"/>
                  <a:ea typeface="Noto Serif" panose="02020502060505020204" pitchFamily="18"/>
                  <a:cs typeface="Noto Serif" panose="02020502060505020204" pitchFamily="18"/>
                </a:rPr>
                <a:t>for a career training program</a:t>
              </a:r>
            </a:p>
          </p:txBody>
        </p:sp>
      </p:grpSp>
      <p:grpSp>
        <p:nvGrpSpPr>
          <p:cNvPr id="19" name="Group 18" descr="A rectangle group displaying, &quot;Up to $2,750&quot; block of text in purple colors">
            <a:extLst>
              <a:ext uri="{FF2B5EF4-FFF2-40B4-BE49-F238E27FC236}">
                <a16:creationId xmlns:a16="http://schemas.microsoft.com/office/drawing/2014/main" id="{92D34DA9-C429-EAC4-30FC-08C8449690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7665677" y="3314147"/>
            <a:ext cx="2434133" cy="2264229"/>
            <a:chOff x="1669825" y="2473234"/>
            <a:chExt cx="2434133" cy="226422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A4D82E1-273C-7528-8CB7-F19103E980E9}"/>
                </a:ext>
              </a:extLst>
            </p:cNvPr>
            <p:cNvSpPr/>
            <p:nvPr/>
          </p:nvSpPr>
          <p:spPr>
            <a:xfrm>
              <a:off x="1698171" y="2473234"/>
              <a:ext cx="2377440" cy="2264229"/>
            </a:xfrm>
            <a:prstGeom prst="roundRect">
              <a:avLst>
                <a:gd name="adj" fmla="val 859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C1F63E-AC87-389D-93AA-47CCB2F6DC34}"/>
                </a:ext>
              </a:extLst>
            </p:cNvPr>
            <p:cNvSpPr txBox="1"/>
            <p:nvPr/>
          </p:nvSpPr>
          <p:spPr>
            <a:xfrm>
              <a:off x="2024743" y="2738040"/>
              <a:ext cx="1724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Bebas Neue" panose="020B0606020202050201" pitchFamily="34" charset="0"/>
                </a:rPr>
                <a:t>UP TO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E08D24-2A45-C58B-9A48-F95B7584D876}"/>
                </a:ext>
              </a:extLst>
            </p:cNvPr>
            <p:cNvSpPr txBox="1"/>
            <p:nvPr/>
          </p:nvSpPr>
          <p:spPr>
            <a:xfrm>
              <a:off x="1669825" y="2955749"/>
              <a:ext cx="24341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tx2"/>
                  </a:solidFill>
                  <a:latin typeface="Bebas Neue" panose="020B0606020202050201" pitchFamily="34" charset="0"/>
                </a:rPr>
                <a:t>$27,500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A47F15-D3F2-2365-CE61-B891DC312B3A}"/>
                </a:ext>
              </a:extLst>
            </p:cNvPr>
            <p:cNvSpPr txBox="1"/>
            <p:nvPr/>
          </p:nvSpPr>
          <p:spPr>
            <a:xfrm>
              <a:off x="1737359" y="3895000"/>
              <a:ext cx="2299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Noto Serif" panose="02020502060505020204" pitchFamily="18"/>
                  <a:ea typeface="Noto Serif" panose="02020502060505020204" pitchFamily="18"/>
                  <a:cs typeface="Noto Serif" panose="02020502060505020204" pitchFamily="18"/>
                </a:rPr>
                <a:t>for a private or public university</a:t>
              </a:r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8CA773BE-0ADD-0702-F288-DF7FEA5034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795022" y="1254733"/>
            <a:ext cx="7494052" cy="1590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Are you planning to attend a Michigan community college, university or career school? You may be eligible for thousands of dollars in scholarships!</a:t>
            </a:r>
          </a:p>
        </p:txBody>
      </p:sp>
    </p:spTree>
    <p:extLst>
      <p:ext uri="{BB962C8B-B14F-4D97-AF65-F5344CB8AC3E}">
        <p14:creationId xmlns:p14="http://schemas.microsoft.com/office/powerpoint/2010/main" val="1105948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47C4-E5AE-E1E6-070B-B4100D963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tx2"/>
                </a:solidFill>
              </a:rPr>
              <a:t>Community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College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Guarantee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9EE33-98A3-CC6A-7600-5B68D328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746" y="1588168"/>
            <a:ext cx="6163704" cy="3677297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Earn your associate degree or skill certificate TUITION-FREE at your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local community college!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(Or get community college covered before transferring to a university.)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B3B7D4-F5AC-12FF-B69F-7C24493CD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21382">
            <a:off x="6329659" y="780425"/>
            <a:ext cx="3871875" cy="1931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18DBA9-7AB8-401B-C043-F8F88BC8FBD9}"/>
              </a:ext>
            </a:extLst>
          </p:cNvPr>
          <p:cNvSpPr txBox="1"/>
          <p:nvPr/>
        </p:nvSpPr>
        <p:spPr>
          <a:xfrm>
            <a:off x="5294590" y="4942299"/>
            <a:ext cx="5942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Please note: The Community College Guarantee covers in-district tuition, contact hours and mandatory fees.</a:t>
            </a:r>
          </a:p>
        </p:txBody>
      </p:sp>
    </p:spTree>
    <p:extLst>
      <p:ext uri="{BB962C8B-B14F-4D97-AF65-F5344CB8AC3E}">
        <p14:creationId xmlns:p14="http://schemas.microsoft.com/office/powerpoint/2010/main" val="1314015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774461-C7A1-E7FB-D174-75ED96F52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4"/>
          <a:stretch/>
        </p:blipFill>
        <p:spPr>
          <a:xfrm>
            <a:off x="6393456" y="0"/>
            <a:ext cx="3519890" cy="19606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9EE33-98A3-CC6A-7600-5B68D328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746" y="1387642"/>
            <a:ext cx="6163704" cy="3877823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All Michigan high school seniors are eligible, no matter your GPA or household income!</a:t>
            </a:r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Plus, if you receive the Federal Pell Grant,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you’re eligible for an extra </a:t>
            </a:r>
            <a:r>
              <a:rPr lang="en-US" sz="1800" b="1" dirty="0">
                <a:solidFill>
                  <a:schemeClr val="tx1"/>
                </a:solidFill>
              </a:rPr>
              <a:t>$1,000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to help pay for living expenses.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E4398-EA08-9263-1241-0A50B864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58757"/>
            <a:ext cx="3206750" cy="5330893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tx2"/>
                </a:solidFill>
              </a:rPr>
              <a:t>Community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College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Guarantee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FDD86CF-2AFC-D7C2-5A24-CE394ACC84A7}"/>
              </a:ext>
            </a:extLst>
          </p:cNvPr>
          <p:cNvSpPr/>
          <p:nvPr/>
        </p:nvSpPr>
        <p:spPr>
          <a:xfrm>
            <a:off x="5728974" y="4703055"/>
            <a:ext cx="5073247" cy="535628"/>
          </a:xfrm>
          <a:prstGeom prst="roundRect">
            <a:avLst/>
          </a:prstGeom>
          <a:solidFill>
            <a:srgbClr val="FF7B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77"/>
              </a:rPr>
              <a:t>Applying is as easy as filling out your FAFSA!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F49426-85E7-B652-1437-565691675FFF}"/>
              </a:ext>
            </a:extLst>
          </p:cNvPr>
          <p:cNvCxnSpPr>
            <a:cxnSpLocks/>
          </p:cNvCxnSpPr>
          <p:nvPr/>
        </p:nvCxnSpPr>
        <p:spPr>
          <a:xfrm>
            <a:off x="7208108" y="1960605"/>
            <a:ext cx="185351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532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id="{0EDDA811-E906-B3C4-20EA-3792570D0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12" y="-546597"/>
            <a:ext cx="4299037" cy="42582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A882D3F-E482-7B2C-4220-BFC6B7ADC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58757"/>
            <a:ext cx="3206750" cy="5330893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tx2"/>
                </a:solidFill>
              </a:rPr>
              <a:t>Michigan Achievement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Scholarship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4-year pathway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079B444-0829-70DF-6E97-A9990EE72C7A}"/>
              </a:ext>
            </a:extLst>
          </p:cNvPr>
          <p:cNvSpPr txBox="1">
            <a:spLocks/>
          </p:cNvSpPr>
          <p:nvPr/>
        </p:nvSpPr>
        <p:spPr>
          <a:xfrm>
            <a:off x="5467047" y="3483828"/>
            <a:ext cx="5603367" cy="26058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chemeClr val="accent1"/>
                </a:solidFill>
                <a:latin typeface="Bebas Neue" panose="020B0606020202050201" pitchFamily="34" charset="77"/>
                <a:ea typeface="Noto Serif" panose="02020600060500020200" pitchFamily="18" charset="0"/>
                <a:cs typeface="Noto Serif" panose="02020600060500020200" pitchFamily="18" charset="0"/>
              </a:rPr>
              <a:t>Want to earn a bachelor’s degree?</a:t>
            </a: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Get up to $27,500 for college at a public or private university through the Michigan Achievement Scholarship!</a:t>
            </a:r>
            <a:endParaRPr lang="en-US" sz="2000" dirty="0">
              <a:solidFill>
                <a:schemeClr val="tx1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31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9EE33-98A3-CC6A-7600-5B68D328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746" y="2987434"/>
            <a:ext cx="6163704" cy="2605822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chemeClr val="accent1"/>
                </a:solidFill>
                <a:latin typeface="Bebas Neue" panose="020B0606020202050201" pitchFamily="34" charset="77"/>
              </a:rPr>
              <a:t>Odds are, you’re eligible.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7 out of 10 graduating high school seniors may qualify, no matter your GPA or athletic abilities! And there’s no application essay required.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BC1CB9-4B42-8833-88D0-5D8AC1759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3636" y="1264744"/>
            <a:ext cx="1703925" cy="151871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75FF981-02C3-5E73-A8F9-CDFD59C90DC5}"/>
              </a:ext>
            </a:extLst>
          </p:cNvPr>
          <p:cNvSpPr/>
          <p:nvPr/>
        </p:nvSpPr>
        <p:spPr>
          <a:xfrm>
            <a:off x="6169214" y="4776994"/>
            <a:ext cx="4192766" cy="535628"/>
          </a:xfrm>
          <a:prstGeom prst="roundRect">
            <a:avLst/>
          </a:prstGeom>
          <a:solidFill>
            <a:srgbClr val="FF7B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77"/>
              </a:rPr>
              <a:t>Just complete your FAFSA to apply!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74654E-D3BB-9F2D-DFF4-3FF4F8F4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58757"/>
            <a:ext cx="3206750" cy="5330893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tx2"/>
                </a:solidFill>
              </a:rPr>
              <a:t>Michigan Achievement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Scholarship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4-year pathway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in a hospital gown&#10;&#10;Description automatically generated">
            <a:extLst>
              <a:ext uri="{FF2B5EF4-FFF2-40B4-BE49-F238E27FC236}">
                <a16:creationId xmlns:a16="http://schemas.microsoft.com/office/drawing/2014/main" id="{68A17F61-B27C-196A-6103-230A132B5A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6" t="15210" r="4198"/>
          <a:stretch/>
        </p:blipFill>
        <p:spPr>
          <a:xfrm>
            <a:off x="6598507" y="321276"/>
            <a:ext cx="5280455" cy="395165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9EE33-98A3-CC6A-7600-5B68D328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746" y="4532382"/>
            <a:ext cx="6163704" cy="1215635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Get up to $4,000 for 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career training program!</a:t>
            </a:r>
          </a:p>
        </p:txBody>
      </p:sp>
      <p:pic>
        <p:nvPicPr>
          <p:cNvPr id="6" name="Picture 5" descr="A person wearing a welding mask and gloves&#10;&#10;Description automatically generated">
            <a:extLst>
              <a:ext uri="{FF2B5EF4-FFF2-40B4-BE49-F238E27FC236}">
                <a16:creationId xmlns:a16="http://schemas.microsoft.com/office/drawing/2014/main" id="{94B6B9A9-5D20-687C-4A7D-AA235C63BD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r="33118"/>
          <a:stretch/>
        </p:blipFill>
        <p:spPr>
          <a:xfrm>
            <a:off x="4783256" y="-437613"/>
            <a:ext cx="3232161" cy="471054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CA23D8-6CA1-5689-B3F2-007BAF071D4F}"/>
              </a:ext>
            </a:extLst>
          </p:cNvPr>
          <p:cNvCxnSpPr>
            <a:cxnSpLocks/>
          </p:cNvCxnSpPr>
          <p:nvPr/>
        </p:nvCxnSpPr>
        <p:spPr>
          <a:xfrm>
            <a:off x="5000368" y="4272932"/>
            <a:ext cx="6524367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EAD9FDE-4154-E5ED-6E00-D0E24E45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58757"/>
            <a:ext cx="3206750" cy="5330893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tx2"/>
                </a:solidFill>
              </a:rPr>
              <a:t>Michigan Achievement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 Skills Scholarship </a:t>
            </a:r>
            <a:r>
              <a:rPr lang="en-US" sz="3600" dirty="0">
                <a:solidFill>
                  <a:schemeClr val="accent1"/>
                </a:solidFill>
              </a:rPr>
              <a:t>Career Training</a:t>
            </a:r>
          </a:p>
        </p:txBody>
      </p:sp>
    </p:spTree>
    <p:extLst>
      <p:ext uri="{BB962C8B-B14F-4D97-AF65-F5344CB8AC3E}">
        <p14:creationId xmlns:p14="http://schemas.microsoft.com/office/powerpoint/2010/main" val="2596234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9EE33-98A3-CC6A-7600-5B68D328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3915" y="1847681"/>
            <a:ext cx="5603367" cy="3153044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  <a:latin typeface="Bebas Neue" panose="020B0606020202050201" pitchFamily="34" charset="77"/>
              </a:rPr>
              <a:t>To apply:</a:t>
            </a:r>
          </a:p>
          <a:p>
            <a:pPr algn="ctr"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Choose an </a:t>
            </a:r>
            <a:r>
              <a:rPr lang="en-US" sz="20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eligible career training provider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Complete your application through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the </a:t>
            </a:r>
            <a:r>
              <a:rPr lang="en-US" sz="2000" dirty="0" err="1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MiSSG</a:t>
            </a:r>
            <a:r>
              <a:rPr lang="en-US" sz="20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student portal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08511E-7E3C-780F-5762-CF7D769E8D1C}"/>
              </a:ext>
            </a:extLst>
          </p:cNvPr>
          <p:cNvSpPr/>
          <p:nvPr/>
        </p:nvSpPr>
        <p:spPr>
          <a:xfrm>
            <a:off x="8034938" y="2509623"/>
            <a:ext cx="461319" cy="461319"/>
          </a:xfrm>
          <a:prstGeom prst="ellipse">
            <a:avLst/>
          </a:prstGeom>
          <a:solidFill>
            <a:srgbClr val="FF7B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Bebas Neue" panose="020B0606020202050201" pitchFamily="34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109DF1-1C0F-1ADC-8C0A-F9771CDDFD60}"/>
              </a:ext>
            </a:extLst>
          </p:cNvPr>
          <p:cNvSpPr/>
          <p:nvPr/>
        </p:nvSpPr>
        <p:spPr>
          <a:xfrm>
            <a:off x="8034938" y="3771650"/>
            <a:ext cx="461319" cy="461319"/>
          </a:xfrm>
          <a:prstGeom prst="ellipse">
            <a:avLst/>
          </a:prstGeom>
          <a:solidFill>
            <a:srgbClr val="FF7B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Bebas Neue" panose="020B0606020202050201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B1531-B3DC-D684-CD7E-495ACD18D36B}"/>
              </a:ext>
            </a:extLst>
          </p:cNvPr>
          <p:cNvSpPr txBox="1"/>
          <p:nvPr/>
        </p:nvSpPr>
        <p:spPr>
          <a:xfrm>
            <a:off x="7990703" y="2506188"/>
            <a:ext cx="53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ebas Neue Bold" panose="020B0606020202050201" pitchFamily="34" charset="77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DDD63A-5DFD-1EA2-A1B7-15EB50A4B108}"/>
              </a:ext>
            </a:extLst>
          </p:cNvPr>
          <p:cNvSpPr txBox="1"/>
          <p:nvPr/>
        </p:nvSpPr>
        <p:spPr>
          <a:xfrm>
            <a:off x="7998941" y="3758340"/>
            <a:ext cx="53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ebas Neue Bold" panose="020B0606020202050201" pitchFamily="34" charset="77"/>
              </a:rPr>
              <a:t>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89B153-CDBB-F40B-F395-EF91398C3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58757"/>
            <a:ext cx="3206750" cy="5330893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tx2"/>
                </a:solidFill>
              </a:rPr>
              <a:t>Michigan Achievement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 Skills Scholarship </a:t>
            </a:r>
            <a:r>
              <a:rPr lang="en-US" sz="3600" dirty="0">
                <a:solidFill>
                  <a:schemeClr val="accent1"/>
                </a:solidFill>
              </a:rPr>
              <a:t>Career Training</a:t>
            </a:r>
          </a:p>
        </p:txBody>
      </p:sp>
    </p:spTree>
    <p:extLst>
      <p:ext uri="{BB962C8B-B14F-4D97-AF65-F5344CB8AC3E}">
        <p14:creationId xmlns:p14="http://schemas.microsoft.com/office/powerpoint/2010/main" val="218838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99D71-C85C-BA26-217A-8733BA495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33278"/>
            <a:ext cx="4352625" cy="189572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Complete your FAFSA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to get started. 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2D03B-3F7F-E34F-0109-69D94CA67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2988" y="680936"/>
            <a:ext cx="4709921" cy="54087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EA0"/>
                </a:solidFill>
                <a:effectLst/>
                <a:uLnTx/>
                <a:uFillTx/>
                <a:latin typeface="Bebas Neue" panose="020B0606020202050201" pitchFamily="34" charset="0"/>
                <a:ea typeface="+mj-ea"/>
                <a:cs typeface="+mj-cs"/>
              </a:rPr>
              <a:t>it’s easier than ever.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EA0"/>
                </a:solidFill>
                <a:effectLst/>
                <a:uLnTx/>
                <a:uFillTx/>
                <a:latin typeface="Bebas Neue" panose="020B0606020202050201" pitchFamily="34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4256"/>
                </a:solidFill>
                <a:effectLst/>
                <a:uLnTx/>
                <a:uFillTx/>
                <a:latin typeface="Noto Serif" panose="02020502060505020204" pitchFamily="18"/>
                <a:ea typeface="Noto Serif" panose="02020502060505020204" pitchFamily="18"/>
                <a:cs typeface="Noto Serif" panose="02020502060505020204" pitchFamily="18"/>
              </a:rPr>
              <a:t>Seriously.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800" dirty="0"/>
              <a:t>In less time than it takes to scroll on TikTok, you could get money for college!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1800" dirty="0"/>
              <a:t>It’s worth completing, even if you’re unsure of your future plans. Filling out the FAFSA doesn’t commit you to anything. It’s simply the first step to seeing your funding options.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51F99-4104-1EF7-104F-3C2445356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42" y="3429000"/>
            <a:ext cx="5153471" cy="32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26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SA - Michigan Achievement Scholarship">
      <a:dk1>
        <a:srgbClr val="0B4256"/>
      </a:dk1>
      <a:lt1>
        <a:srgbClr val="FFFFFF"/>
      </a:lt1>
      <a:dk2>
        <a:srgbClr val="6158A6"/>
      </a:dk2>
      <a:lt2>
        <a:srgbClr val="D9D9D9"/>
      </a:lt2>
      <a:accent1>
        <a:srgbClr val="009EA0"/>
      </a:accent1>
      <a:accent2>
        <a:srgbClr val="C3E6E9"/>
      </a:accent2>
      <a:accent3>
        <a:srgbClr val="B5C134"/>
      </a:accent3>
      <a:accent4>
        <a:srgbClr val="665EB8"/>
      </a:accent4>
      <a:accent5>
        <a:srgbClr val="343392"/>
      </a:accent5>
      <a:accent6>
        <a:srgbClr val="262626"/>
      </a:accent6>
      <a:hlink>
        <a:srgbClr val="FFFFFF"/>
      </a:hlink>
      <a:folHlink>
        <a:srgbClr val="FF7B1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7497</TotalTime>
  <Words>487</Words>
  <Application>Microsoft Macintosh PowerPoint</Application>
  <PresentationFormat>Widescreen</PresentationFormat>
  <Paragraphs>70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Arial</vt:lpstr>
      <vt:lpstr>Bebas Neue</vt:lpstr>
      <vt:lpstr>Bebas Neue Bold</vt:lpstr>
      <vt:lpstr>Lato Semibold</vt:lpstr>
      <vt:lpstr>Noto Serif</vt:lpstr>
      <vt:lpstr>Times</vt:lpstr>
      <vt:lpstr>Times New Roman</vt:lpstr>
      <vt:lpstr>Office Theme</vt:lpstr>
      <vt:lpstr>SENIORS!</vt:lpstr>
      <vt:lpstr>QUALIFYING GRADS COULD GET</vt:lpstr>
      <vt:lpstr>Community  College  Guarantee</vt:lpstr>
      <vt:lpstr>Community  College  Guarantee</vt:lpstr>
      <vt:lpstr>Michigan Achievement Scholarship  4-year pathway</vt:lpstr>
      <vt:lpstr>Michigan Achievement Scholarship  4-year pathway</vt:lpstr>
      <vt:lpstr>Michigan Achievement  Skills Scholarship Career Training</vt:lpstr>
      <vt:lpstr>Michigan Achievement  Skills Scholarship Career Training</vt:lpstr>
      <vt:lpstr>Complete your FAFSA  to get started. </vt:lpstr>
      <vt:lpstr>PowerPoint Presentation</vt:lpstr>
      <vt:lpstr>YOU’VE GOT THIS!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GRADUATING SENIORS</dc:title>
  <dc:creator>Billy Bitonti</dc:creator>
  <cp:lastModifiedBy>Drew Smith</cp:lastModifiedBy>
  <cp:revision>36</cp:revision>
  <cp:lastPrinted>2024-08-20T15:21:11Z</cp:lastPrinted>
  <dcterms:created xsi:type="dcterms:W3CDTF">2024-03-07T19:58:55Z</dcterms:created>
  <dcterms:modified xsi:type="dcterms:W3CDTF">2024-09-13T14:59:49Z</dcterms:modified>
</cp:coreProperties>
</file>