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91" r:id="rId2"/>
    <p:sldId id="264" r:id="rId3"/>
    <p:sldId id="257" r:id="rId4"/>
    <p:sldId id="271" r:id="rId5"/>
    <p:sldId id="272" r:id="rId6"/>
    <p:sldId id="273" r:id="rId7"/>
    <p:sldId id="267" r:id="rId8"/>
    <p:sldId id="274" r:id="rId9"/>
    <p:sldId id="289" r:id="rId10"/>
    <p:sldId id="268" r:id="rId11"/>
    <p:sldId id="275" r:id="rId12"/>
    <p:sldId id="276" r:id="rId13"/>
    <p:sldId id="277" r:id="rId14"/>
    <p:sldId id="278" r:id="rId15"/>
    <p:sldId id="279" r:id="rId16"/>
    <p:sldId id="280" r:id="rId17"/>
    <p:sldId id="281" r:id="rId18"/>
    <p:sldId id="288" r:id="rId19"/>
    <p:sldId id="282" r:id="rId20"/>
    <p:sldId id="283" r:id="rId21"/>
    <p:sldId id="284" r:id="rId22"/>
    <p:sldId id="285" r:id="rId23"/>
    <p:sldId id="287" r:id="rId24"/>
    <p:sldId id="286"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76159" autoAdjust="0"/>
  </p:normalViewPr>
  <p:slideViewPr>
    <p:cSldViewPr snapToGrid="0" showGuides="1">
      <p:cViewPr varScale="1">
        <p:scale>
          <a:sx n="79" d="100"/>
          <a:sy n="79" d="100"/>
        </p:scale>
        <p:origin x="1502" y="7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4328"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55F351-3BAF-6E6A-0399-CA4E32592F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DC72869-8278-0536-26CF-4D358664D2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F5DD4A-A5B9-B54E-A407-0F516D7B5A03}" type="datetimeFigureOut">
              <a:rPr lang="en-US" smtClean="0"/>
              <a:t>3/17/2025</a:t>
            </a:fld>
            <a:endParaRPr lang="en-US"/>
          </a:p>
        </p:txBody>
      </p:sp>
      <p:sp>
        <p:nvSpPr>
          <p:cNvPr id="4" name="Footer Placeholder 3">
            <a:extLst>
              <a:ext uri="{FF2B5EF4-FFF2-40B4-BE49-F238E27FC236}">
                <a16:creationId xmlns:a16="http://schemas.microsoft.com/office/drawing/2014/main" id="{6235CD17-FCE6-D5EE-5370-E47E59FFF2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809E50-CC65-C266-D30C-CF23E5883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BD2202-B558-8540-8C44-1568C07D098F}" type="slidenum">
              <a:rPr lang="en-US" smtClean="0"/>
              <a:t>‹#›</a:t>
            </a:fld>
            <a:endParaRPr lang="en-US"/>
          </a:p>
        </p:txBody>
      </p:sp>
    </p:spTree>
    <p:extLst>
      <p:ext uri="{BB962C8B-B14F-4D97-AF65-F5344CB8AC3E}">
        <p14:creationId xmlns:p14="http://schemas.microsoft.com/office/powerpoint/2010/main" val="2224518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D3F07-5889-44E9-911B-A19684866987}"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1A27F-383C-4F4F-A9B3-63EE786FAB59}" type="slidenum">
              <a:rPr lang="en-US" smtClean="0"/>
              <a:t>‹#›</a:t>
            </a:fld>
            <a:endParaRPr lang="en-US"/>
          </a:p>
        </p:txBody>
      </p:sp>
    </p:spTree>
    <p:extLst>
      <p:ext uri="{BB962C8B-B14F-4D97-AF65-F5344CB8AC3E}">
        <p14:creationId xmlns:p14="http://schemas.microsoft.com/office/powerpoint/2010/main" val="2551122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Lato" panose="020F0502020204030203" pitchFamily="34" charset="0"/>
              </a:rPr>
              <a:t> Welcome! Ready to fill out your FAFSA?</a:t>
            </a:r>
            <a:endParaRPr lang="en-US" sz="1200" dirty="0"/>
          </a:p>
        </p:txBody>
      </p:sp>
      <p:sp>
        <p:nvSpPr>
          <p:cNvPr id="4" name="Slide Number Placeholder 3"/>
          <p:cNvSpPr>
            <a:spLocks noGrp="1"/>
          </p:cNvSpPr>
          <p:nvPr>
            <p:ph type="sldNum" sz="quarter" idx="5"/>
          </p:nvPr>
        </p:nvSpPr>
        <p:spPr/>
        <p:txBody>
          <a:bodyPr/>
          <a:lstStyle/>
          <a:p>
            <a:fld id="{DA21A27F-383C-4F4F-A9B3-63EE786FAB59}" type="slidenum">
              <a:rPr lang="en-US" smtClean="0"/>
              <a:t>1</a:t>
            </a:fld>
            <a:endParaRPr lang="en-US"/>
          </a:p>
        </p:txBody>
      </p:sp>
    </p:spTree>
    <p:extLst>
      <p:ext uri="{BB962C8B-B14F-4D97-AF65-F5344CB8AC3E}">
        <p14:creationId xmlns:p14="http://schemas.microsoft.com/office/powerpoint/2010/main" val="265816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If you haven’t created your </a:t>
            </a:r>
            <a:r>
              <a:rPr lang="en-US" sz="1800" b="0" i="0" u="none" strike="noStrike" baseline="0" dirty="0" err="1">
                <a:solidFill>
                  <a:srgbClr val="000000"/>
                </a:solidFill>
                <a:latin typeface="Lato" panose="020F0502020204030203" pitchFamily="34" charset="0"/>
              </a:rPr>
              <a:t>StudentAid.gov</a:t>
            </a:r>
            <a:r>
              <a:rPr lang="en-US" sz="1800" b="0" i="0" u="none" strike="noStrike" baseline="0" dirty="0">
                <a:solidFill>
                  <a:srgbClr val="000000"/>
                </a:solidFill>
                <a:latin typeface="Lato" panose="020F0502020204030203" pitchFamily="34" charset="0"/>
              </a:rPr>
              <a:t> accounts yet, we can help you do that today.</a:t>
            </a:r>
          </a:p>
        </p:txBody>
      </p:sp>
      <p:sp>
        <p:nvSpPr>
          <p:cNvPr id="4" name="Slide Number Placeholder 3"/>
          <p:cNvSpPr>
            <a:spLocks noGrp="1"/>
          </p:cNvSpPr>
          <p:nvPr>
            <p:ph type="sldNum" sz="quarter" idx="5"/>
          </p:nvPr>
        </p:nvSpPr>
        <p:spPr/>
        <p:txBody>
          <a:bodyPr/>
          <a:lstStyle/>
          <a:p>
            <a:fld id="{DA21A27F-383C-4F4F-A9B3-63EE786FAB59}" type="slidenum">
              <a:rPr lang="en-US" smtClean="0"/>
              <a:t>10</a:t>
            </a:fld>
            <a:endParaRPr lang="en-US"/>
          </a:p>
        </p:txBody>
      </p:sp>
    </p:spTree>
    <p:extLst>
      <p:ext uri="{BB962C8B-B14F-4D97-AF65-F5344CB8AC3E}">
        <p14:creationId xmlns:p14="http://schemas.microsoft.com/office/powerpoint/2010/main" val="2193241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The FAFSA will ask you about your personal information and circumstances, finances and which colleges or universities you’re considering attending. You’ll also be asked for consent to use your IRS information. </a:t>
            </a:r>
          </a:p>
          <a:p>
            <a:br>
              <a:rPr lang="en-US" sz="1800" b="0" i="0" u="none" strike="noStrike" baseline="0" dirty="0">
                <a:solidFill>
                  <a:srgbClr val="000000"/>
                </a:solidFill>
                <a:latin typeface="Lato" panose="020F0502020204030203" pitchFamily="34" charset="0"/>
              </a:rPr>
            </a:br>
            <a:r>
              <a:rPr lang="en-US" sz="1800" b="0" i="0" u="none" strike="noStrike" baseline="0" dirty="0">
                <a:solidFill>
                  <a:srgbClr val="000000"/>
                </a:solidFill>
                <a:latin typeface="Lato" panose="020F0502020204030203" pitchFamily="34" charset="0"/>
              </a:rPr>
              <a:t>If this seems overwhelming, don’t worry! The FAFSA uses skip logic to walk you through the form and only asks questions relevant to you. For most people, it takes less than 30 minutes to complete. 	</a:t>
            </a:r>
          </a:p>
        </p:txBody>
      </p:sp>
      <p:sp>
        <p:nvSpPr>
          <p:cNvPr id="4" name="Slide Number Placeholder 3"/>
          <p:cNvSpPr>
            <a:spLocks noGrp="1"/>
          </p:cNvSpPr>
          <p:nvPr>
            <p:ph type="sldNum" sz="quarter" idx="5"/>
          </p:nvPr>
        </p:nvSpPr>
        <p:spPr/>
        <p:txBody>
          <a:bodyPr/>
          <a:lstStyle/>
          <a:p>
            <a:fld id="{DA21A27F-383C-4F4F-A9B3-63EE786FAB59}" type="slidenum">
              <a:rPr lang="en-US" smtClean="0"/>
              <a:t>11</a:t>
            </a:fld>
            <a:endParaRPr lang="en-US"/>
          </a:p>
        </p:txBody>
      </p:sp>
    </p:spTree>
    <p:extLst>
      <p:ext uri="{BB962C8B-B14F-4D97-AF65-F5344CB8AC3E}">
        <p14:creationId xmlns:p14="http://schemas.microsoft.com/office/powerpoint/2010/main" val="66942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You’ll have a chance to get more FAFSA info before answering the questions on the form. </a:t>
            </a:r>
          </a:p>
          <a:p>
            <a:pPr marL="285750" indent="-285750">
              <a:buFont typeface="Arial" panose="020B0604020202020204" pitchFamily="34" charset="0"/>
              <a:buChar char="•"/>
            </a:pPr>
            <a:r>
              <a:rPr lang="en-US" sz="1800" b="0" i="0" u="none" strike="noStrike" baseline="0" dirty="0">
                <a:solidFill>
                  <a:srgbClr val="000000"/>
                </a:solidFill>
                <a:latin typeface="Lato" panose="020F0502020204030203" pitchFamily="34" charset="0"/>
              </a:rPr>
              <a:t>FAFSA onboarding covers: </a:t>
            </a:r>
          </a:p>
          <a:p>
            <a:pPr marL="285750" indent="-285750">
              <a:buFont typeface="Arial" panose="020B0604020202020204" pitchFamily="34" charset="0"/>
              <a:buChar char="•"/>
            </a:pPr>
            <a:r>
              <a:rPr lang="en-US" sz="1800" b="0" i="0" u="none" strike="noStrike" baseline="0" dirty="0">
                <a:solidFill>
                  <a:srgbClr val="000000"/>
                </a:solidFill>
                <a:latin typeface="Lato" panose="020F0502020204030203" pitchFamily="34" charset="0"/>
              </a:rPr>
              <a:t>FAFSA overview </a:t>
            </a:r>
          </a:p>
          <a:p>
            <a:pPr marL="285750" indent="-285750">
              <a:buFont typeface="Arial" panose="020B0604020202020204" pitchFamily="34" charset="0"/>
              <a:buChar char="•"/>
            </a:pPr>
            <a:r>
              <a:rPr lang="en-US" sz="1800" b="0" i="0" u="none" strike="noStrike" baseline="0" dirty="0">
                <a:solidFill>
                  <a:srgbClr val="000000"/>
                </a:solidFill>
                <a:latin typeface="Lato" panose="020F0502020204030203" pitchFamily="34" charset="0"/>
              </a:rPr>
              <a:t>Student vs. parent role </a:t>
            </a:r>
          </a:p>
          <a:p>
            <a:pPr marL="285750" indent="-285750">
              <a:buFont typeface="Arial" panose="020B0604020202020204" pitchFamily="34" charset="0"/>
              <a:buChar char="•"/>
            </a:pPr>
            <a:r>
              <a:rPr lang="en-US" sz="1800" b="0" i="0" u="none" strike="noStrike" baseline="0" dirty="0">
                <a:solidFill>
                  <a:srgbClr val="000000"/>
                </a:solidFill>
                <a:latin typeface="Lato" panose="020F0502020204030203" pitchFamily="34" charset="0"/>
              </a:rPr>
              <a:t>Types of questions asked </a:t>
            </a:r>
          </a:p>
          <a:p>
            <a:pPr marL="285750" indent="-285750">
              <a:buFont typeface="Arial" panose="020B0604020202020204" pitchFamily="34" charset="0"/>
              <a:buChar char="•"/>
            </a:pPr>
            <a:r>
              <a:rPr lang="en-US" sz="1800" b="0" i="0" u="none" strike="noStrike" baseline="0" dirty="0">
                <a:solidFill>
                  <a:srgbClr val="000000"/>
                </a:solidFill>
                <a:latin typeface="Lato" panose="020F0502020204030203" pitchFamily="34" charset="0"/>
              </a:rPr>
              <a:t>What to expect after submitting the FAFSA </a:t>
            </a:r>
          </a:p>
          <a:p>
            <a:r>
              <a:rPr lang="en-US" sz="1800" b="0" i="0" u="none" strike="noStrike" baseline="0" dirty="0">
                <a:solidFill>
                  <a:srgbClr val="000000"/>
                </a:solidFill>
                <a:latin typeface="Lato" panose="020F0502020204030203" pitchFamily="34" charset="0"/>
              </a:rPr>
              <a:t>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12</a:t>
            </a:fld>
            <a:endParaRPr lang="en-US"/>
          </a:p>
        </p:txBody>
      </p:sp>
    </p:spTree>
    <p:extLst>
      <p:ext uri="{BB962C8B-B14F-4D97-AF65-F5344CB8AC3E}">
        <p14:creationId xmlns:p14="http://schemas.microsoft.com/office/powerpoint/2010/main" val="16839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Students and parents will be asked basic identifying information.</a:t>
            </a:r>
          </a:p>
        </p:txBody>
      </p:sp>
      <p:sp>
        <p:nvSpPr>
          <p:cNvPr id="4" name="Slide Number Placeholder 3"/>
          <p:cNvSpPr>
            <a:spLocks noGrp="1"/>
          </p:cNvSpPr>
          <p:nvPr>
            <p:ph type="sldNum" sz="quarter" idx="5"/>
          </p:nvPr>
        </p:nvSpPr>
        <p:spPr/>
        <p:txBody>
          <a:bodyPr/>
          <a:lstStyle/>
          <a:p>
            <a:fld id="{DA21A27F-383C-4F4F-A9B3-63EE786FAB59}" type="slidenum">
              <a:rPr lang="en-US" smtClean="0"/>
              <a:t>13</a:t>
            </a:fld>
            <a:endParaRPr lang="en-US"/>
          </a:p>
        </p:txBody>
      </p:sp>
    </p:spTree>
    <p:extLst>
      <p:ext uri="{BB962C8B-B14F-4D97-AF65-F5344CB8AC3E}">
        <p14:creationId xmlns:p14="http://schemas.microsoft.com/office/powerpoint/2010/main" val="429182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Students will be asked about their personal circumstances and living situation. Their answers will determine whether they’re considered dependent or independent. </a:t>
            </a:r>
          </a:p>
          <a:p>
            <a:endParaRPr lang="en-US" sz="1200" b="0" i="0" u="none" strike="noStrike" baseline="0" dirty="0">
              <a:solidFill>
                <a:srgbClr val="000000"/>
              </a:solidFill>
              <a:latin typeface="Lato" panose="020F0502020204030203" pitchFamily="34" charset="0"/>
            </a:endParaRPr>
          </a:p>
          <a:p>
            <a:r>
              <a:rPr lang="en-US" sz="1200" b="1" i="0" u="none" strike="noStrike" baseline="0" dirty="0">
                <a:solidFill>
                  <a:srgbClr val="000000"/>
                </a:solidFill>
                <a:latin typeface="Lato" panose="020F0502020204030203" pitchFamily="34" charset="0"/>
              </a:rPr>
              <a:t>Note: </a:t>
            </a:r>
            <a:r>
              <a:rPr lang="en-US" sz="1200" b="0" i="0" u="none" strike="noStrike" baseline="0" dirty="0">
                <a:solidFill>
                  <a:srgbClr val="000000"/>
                </a:solidFill>
                <a:latin typeface="Lato" panose="020F0502020204030203" pitchFamily="34" charset="0"/>
              </a:rPr>
              <a:t>If a parent completes the form first, they will need to answer these questions from the student’s perspective.</a:t>
            </a:r>
          </a:p>
        </p:txBody>
      </p:sp>
      <p:sp>
        <p:nvSpPr>
          <p:cNvPr id="4" name="Slide Number Placeholder 3"/>
          <p:cNvSpPr>
            <a:spLocks noGrp="1"/>
          </p:cNvSpPr>
          <p:nvPr>
            <p:ph type="sldNum" sz="quarter" idx="5"/>
          </p:nvPr>
        </p:nvSpPr>
        <p:spPr/>
        <p:txBody>
          <a:bodyPr/>
          <a:lstStyle/>
          <a:p>
            <a:fld id="{DA21A27F-383C-4F4F-A9B3-63EE786FAB59}" type="slidenum">
              <a:rPr lang="en-US" smtClean="0"/>
              <a:t>14</a:t>
            </a:fld>
            <a:endParaRPr lang="en-US"/>
          </a:p>
        </p:txBody>
      </p:sp>
    </p:spTree>
    <p:extLst>
      <p:ext uri="{BB962C8B-B14F-4D97-AF65-F5344CB8AC3E}">
        <p14:creationId xmlns:p14="http://schemas.microsoft.com/office/powerpoint/2010/main" val="11588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Sharing your IRS info helps reduce the number of questions on the form. Once you give consent, your federal tax information is transferred directly into the FAFSA form from the IRS. Then, you’ll have a few more financial questions to answer in the Student Financials and Parent Financials sections.</a:t>
            </a:r>
          </a:p>
        </p:txBody>
      </p:sp>
      <p:sp>
        <p:nvSpPr>
          <p:cNvPr id="4" name="Slide Number Placeholder 3"/>
          <p:cNvSpPr>
            <a:spLocks noGrp="1"/>
          </p:cNvSpPr>
          <p:nvPr>
            <p:ph type="sldNum" sz="quarter" idx="5"/>
          </p:nvPr>
        </p:nvSpPr>
        <p:spPr/>
        <p:txBody>
          <a:bodyPr/>
          <a:lstStyle/>
          <a:p>
            <a:fld id="{DA21A27F-383C-4F4F-A9B3-63EE786FAB59}" type="slidenum">
              <a:rPr lang="en-US" smtClean="0"/>
              <a:t>15</a:t>
            </a:fld>
            <a:endParaRPr lang="en-US"/>
          </a:p>
        </p:txBody>
      </p:sp>
    </p:spTree>
    <p:extLst>
      <p:ext uri="{BB962C8B-B14F-4D97-AF65-F5344CB8AC3E}">
        <p14:creationId xmlns:p14="http://schemas.microsoft.com/office/powerpoint/2010/main" val="1578744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Parent finances are used to calculate the financial aid of dependent students. </a:t>
            </a:r>
          </a:p>
          <a:p>
            <a:r>
              <a:rPr lang="en-US" sz="1800" b="0" i="0" u="none" strike="noStrike" baseline="0" dirty="0">
                <a:solidFill>
                  <a:srgbClr val="000000"/>
                </a:solidFill>
                <a:latin typeface="Lato" panose="020F0502020204030203" pitchFamily="34" charset="0"/>
              </a:rPr>
              <a:t>Federal benefits received may include federal housing, free or reduced price of school lunch, Medicaid or other benefits. </a:t>
            </a:r>
          </a:p>
          <a:p>
            <a:r>
              <a:rPr lang="en-US" sz="1800" b="0" i="0" u="none" strike="noStrike" baseline="0" dirty="0">
                <a:solidFill>
                  <a:srgbClr val="000000"/>
                </a:solidFill>
                <a:latin typeface="Lato" panose="020F0502020204030203" pitchFamily="34" charset="0"/>
              </a:rPr>
              <a:t>Assets refer to your current bank account balances and the net worth of your investments, businesses and investment farms. 	</a:t>
            </a:r>
          </a:p>
        </p:txBody>
      </p:sp>
      <p:sp>
        <p:nvSpPr>
          <p:cNvPr id="4" name="Slide Number Placeholder 3"/>
          <p:cNvSpPr>
            <a:spLocks noGrp="1"/>
          </p:cNvSpPr>
          <p:nvPr>
            <p:ph type="sldNum" sz="quarter" idx="5"/>
          </p:nvPr>
        </p:nvSpPr>
        <p:spPr/>
        <p:txBody>
          <a:bodyPr/>
          <a:lstStyle/>
          <a:p>
            <a:fld id="{DA21A27F-383C-4F4F-A9B3-63EE786FAB59}" type="slidenum">
              <a:rPr lang="en-US" smtClean="0"/>
              <a:t>16</a:t>
            </a:fld>
            <a:endParaRPr lang="en-US"/>
          </a:p>
        </p:txBody>
      </p:sp>
    </p:spTree>
    <p:extLst>
      <p:ext uri="{BB962C8B-B14F-4D97-AF65-F5344CB8AC3E}">
        <p14:creationId xmlns:p14="http://schemas.microsoft.com/office/powerpoint/2010/main" val="117156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1A27F-383C-4F4F-A9B3-63EE786FAB59}" type="slidenum">
              <a:rPr lang="en-US" smtClean="0"/>
              <a:t>17</a:t>
            </a:fld>
            <a:endParaRPr lang="en-US"/>
          </a:p>
        </p:txBody>
      </p:sp>
    </p:spTree>
    <p:extLst>
      <p:ext uri="{BB962C8B-B14F-4D97-AF65-F5344CB8AC3E}">
        <p14:creationId xmlns:p14="http://schemas.microsoft.com/office/powerpoint/2010/main" val="86951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4152-DC60-4D9A-839E-CA32FDCFB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D5BE8-E183-B7CD-C1DE-B640256FB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59F79-77B8-68A2-9BB8-55618443483D}"/>
              </a:ext>
            </a:extLst>
          </p:cNvPr>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Does your family earn mostly untaxed income? Good news! You can still fill out the FAFSA.	</a:t>
            </a:r>
          </a:p>
        </p:txBody>
      </p:sp>
      <p:sp>
        <p:nvSpPr>
          <p:cNvPr id="4" name="Slide Number Placeholder 3">
            <a:extLst>
              <a:ext uri="{FF2B5EF4-FFF2-40B4-BE49-F238E27FC236}">
                <a16:creationId xmlns:a16="http://schemas.microsoft.com/office/drawing/2014/main" id="{26080F6D-F8ED-57E6-3A31-2701C47872F5}"/>
              </a:ext>
            </a:extLst>
          </p:cNvPr>
          <p:cNvSpPr>
            <a:spLocks noGrp="1"/>
          </p:cNvSpPr>
          <p:nvPr>
            <p:ph type="sldNum" sz="quarter" idx="5"/>
          </p:nvPr>
        </p:nvSpPr>
        <p:spPr/>
        <p:txBody>
          <a:bodyPr/>
          <a:lstStyle/>
          <a:p>
            <a:fld id="{DA21A27F-383C-4F4F-A9B3-63EE786FAB59}" type="slidenum">
              <a:rPr lang="en-US" smtClean="0"/>
              <a:t>18</a:t>
            </a:fld>
            <a:endParaRPr lang="en-US"/>
          </a:p>
        </p:txBody>
      </p:sp>
    </p:spTree>
    <p:extLst>
      <p:ext uri="{BB962C8B-B14F-4D97-AF65-F5344CB8AC3E}">
        <p14:creationId xmlns:p14="http://schemas.microsoft.com/office/powerpoint/2010/main" val="240127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fontAlgn="base"/>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The colleges or career training programs you include on your form will receive your FAFSA information.</a:t>
            </a:r>
            <a:endParaRPr lang="en-US" sz="1800" dirty="0">
              <a:effectLst/>
              <a:latin typeface="Times"/>
              <a:ea typeface="Times New Roman" panose="02020603050405020304" pitchFamily="18" charset="0"/>
              <a:cs typeface="Times New Roman" panose="02020603050405020304" pitchFamily="18" charset="0"/>
            </a:endParaRPr>
          </a:p>
          <a:p>
            <a:pPr marL="0" marR="0" fontAlgn="base"/>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Lato" panose="020F0502020204030203" pitchFamily="34" charset="0"/>
                <a:ea typeface="Times New Roman" panose="02020603050405020304" pitchFamily="18" charset="0"/>
                <a:cs typeface="Arial" panose="020B0604020202020204" pitchFamily="34" charset="0"/>
              </a:rPr>
              <a:t>å</a:t>
            </a:r>
            <a:endParaRPr lang="en-US" sz="1800" dirty="0">
              <a:effectLst/>
              <a:latin typeface="Times"/>
              <a:ea typeface="Times New Roman" panose="02020603050405020304" pitchFamily="18" charset="0"/>
              <a:cs typeface="Times New Roman" panose="02020603050405020304" pitchFamily="18" charset="0"/>
            </a:endParaRPr>
          </a:p>
          <a:p>
            <a:pPr marL="0" marR="0" fontAlgn="base"/>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Students should add any school they plan on applying to, or that they have applied to (even if they haven’t been accepted yet).</a:t>
            </a:r>
            <a:endParaRPr lang="en-US" sz="1800" dirty="0">
              <a:effectLst/>
              <a:latin typeface="Times"/>
              <a:ea typeface="Times New Roman" panose="02020603050405020304" pitchFamily="18" charset="0"/>
              <a:cs typeface="Times New Roman" panose="02020603050405020304" pitchFamily="18" charset="0"/>
            </a:endParaRPr>
          </a:p>
          <a:p>
            <a:r>
              <a:rPr lang="en-US" sz="1800" b="0" i="0" u="none" strike="noStrike" baseline="0" dirty="0">
                <a:solidFill>
                  <a:srgbClr val="000000"/>
                </a:solidFill>
                <a:latin typeface="Lato" panose="020F0502020204030203" pitchFamily="34" charset="0"/>
              </a:rPr>
              <a:t>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19</a:t>
            </a:fld>
            <a:endParaRPr lang="en-US"/>
          </a:p>
        </p:txBody>
      </p:sp>
    </p:spTree>
    <p:extLst>
      <p:ext uri="{BB962C8B-B14F-4D97-AF65-F5344CB8AC3E}">
        <p14:creationId xmlns:p14="http://schemas.microsoft.com/office/powerpoint/2010/main" val="345625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We’ll walk you through everything you need to know!</a:t>
            </a:r>
          </a:p>
        </p:txBody>
      </p:sp>
      <p:sp>
        <p:nvSpPr>
          <p:cNvPr id="4" name="Slide Number Placeholder 3"/>
          <p:cNvSpPr>
            <a:spLocks noGrp="1"/>
          </p:cNvSpPr>
          <p:nvPr>
            <p:ph type="sldNum" sz="quarter" idx="5"/>
          </p:nvPr>
        </p:nvSpPr>
        <p:spPr/>
        <p:txBody>
          <a:bodyPr/>
          <a:lstStyle/>
          <a:p>
            <a:fld id="{DA21A27F-383C-4F4F-A9B3-63EE786FAB59}" type="slidenum">
              <a:rPr lang="en-US" smtClean="0"/>
              <a:t>2</a:t>
            </a:fld>
            <a:endParaRPr lang="en-US"/>
          </a:p>
        </p:txBody>
      </p:sp>
    </p:spTree>
    <p:extLst>
      <p:ext uri="{BB962C8B-B14F-4D97-AF65-F5344CB8AC3E}">
        <p14:creationId xmlns:p14="http://schemas.microsoft.com/office/powerpoint/2010/main" val="504709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The review page shows all responses given. Once you’ve completed your review and made necessary edits, continue to the signature page. </a:t>
            </a:r>
          </a:p>
          <a:p>
            <a:r>
              <a:rPr lang="en-US" sz="1800" b="0" i="0" u="none" strike="noStrike" baseline="0" dirty="0">
                <a:solidFill>
                  <a:srgbClr val="000000"/>
                </a:solidFill>
                <a:latin typeface="Lato" panose="020F0502020204030203" pitchFamily="34" charset="0"/>
              </a:rPr>
              <a:t>When you sign the form, you’re acknowledging the terms and conditions of the FAFSA. After agreeing and signing, you can submit your section. </a:t>
            </a:r>
          </a:p>
          <a:p>
            <a:r>
              <a:rPr lang="en-US" sz="1800" b="0" i="0" u="none" strike="noStrike" baseline="0" dirty="0">
                <a:solidFill>
                  <a:srgbClr val="000000"/>
                </a:solidFill>
                <a:latin typeface="Lato" panose="020F0502020204030203" pitchFamily="34" charset="0"/>
              </a:rPr>
              <a:t>You’ll receive a confirmation email with a page detailing your confirmation date, estimated Student Aid Index and next steps. </a:t>
            </a:r>
          </a:p>
        </p:txBody>
      </p:sp>
      <p:sp>
        <p:nvSpPr>
          <p:cNvPr id="4" name="Slide Number Placeholder 3"/>
          <p:cNvSpPr>
            <a:spLocks noGrp="1"/>
          </p:cNvSpPr>
          <p:nvPr>
            <p:ph type="sldNum" sz="quarter" idx="5"/>
          </p:nvPr>
        </p:nvSpPr>
        <p:spPr/>
        <p:txBody>
          <a:bodyPr/>
          <a:lstStyle/>
          <a:p>
            <a:fld id="{DA21A27F-383C-4F4F-A9B3-63EE786FAB59}" type="slidenum">
              <a:rPr lang="en-US" smtClean="0"/>
              <a:t>20</a:t>
            </a:fld>
            <a:endParaRPr lang="en-US"/>
          </a:p>
        </p:txBody>
      </p:sp>
    </p:spTree>
    <p:extLst>
      <p:ext uri="{BB962C8B-B14F-4D97-AF65-F5344CB8AC3E}">
        <p14:creationId xmlns:p14="http://schemas.microsoft.com/office/powerpoint/2010/main" val="3082949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You can check the status of your FAFSA form after it’s submitted.</a:t>
            </a:r>
          </a:p>
        </p:txBody>
      </p:sp>
      <p:sp>
        <p:nvSpPr>
          <p:cNvPr id="4" name="Slide Number Placeholder 3"/>
          <p:cNvSpPr>
            <a:spLocks noGrp="1"/>
          </p:cNvSpPr>
          <p:nvPr>
            <p:ph type="sldNum" sz="quarter" idx="5"/>
          </p:nvPr>
        </p:nvSpPr>
        <p:spPr/>
        <p:txBody>
          <a:bodyPr/>
          <a:lstStyle/>
          <a:p>
            <a:fld id="{DA21A27F-383C-4F4F-A9B3-63EE786FAB59}" type="slidenum">
              <a:rPr lang="en-US" smtClean="0"/>
              <a:t>21</a:t>
            </a:fld>
            <a:endParaRPr lang="en-US"/>
          </a:p>
        </p:txBody>
      </p:sp>
    </p:spTree>
    <p:extLst>
      <p:ext uri="{BB962C8B-B14F-4D97-AF65-F5344CB8AC3E}">
        <p14:creationId xmlns:p14="http://schemas.microsoft.com/office/powerpoint/2010/main" val="276445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Lato" panose="020F0502020204030203" pitchFamily="34" charset="0"/>
            </a:endParaRPr>
          </a:p>
        </p:txBody>
      </p:sp>
      <p:sp>
        <p:nvSpPr>
          <p:cNvPr id="4" name="Slide Number Placeholder 3"/>
          <p:cNvSpPr>
            <a:spLocks noGrp="1"/>
          </p:cNvSpPr>
          <p:nvPr>
            <p:ph type="sldNum" sz="quarter" idx="5"/>
          </p:nvPr>
        </p:nvSpPr>
        <p:spPr/>
        <p:txBody>
          <a:bodyPr/>
          <a:lstStyle/>
          <a:p>
            <a:fld id="{DA21A27F-383C-4F4F-A9B3-63EE786FAB59}" type="slidenum">
              <a:rPr lang="en-US" smtClean="0"/>
              <a:t>22</a:t>
            </a:fld>
            <a:endParaRPr lang="en-US"/>
          </a:p>
        </p:txBody>
      </p:sp>
    </p:spTree>
    <p:extLst>
      <p:ext uri="{BB962C8B-B14F-4D97-AF65-F5344CB8AC3E}">
        <p14:creationId xmlns:p14="http://schemas.microsoft.com/office/powerpoint/2010/main" val="2578970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After you submit the FAFSA, each school’s financial aid office will prepare an offer summarizing all available aid, including the cost of attendance and various types of funding (like grants, scholarships, loans and work-study). </a:t>
            </a:r>
          </a:p>
          <a:p>
            <a:r>
              <a:rPr lang="en-US" sz="1800" b="0" i="0" u="none" strike="noStrike" baseline="0" dirty="0">
                <a:solidFill>
                  <a:srgbClr val="000000"/>
                </a:solidFill>
                <a:latin typeface="Lato" panose="020F0502020204030203" pitchFamily="34" charset="0"/>
              </a:rPr>
              <a:t>Review and compare these offers, as they may vary by school. Consider the net cost, which is the cost of attendance minus grants and scholarships. (Remember, grants and scholarships are free money for school that doesn’t have to be repaid). </a:t>
            </a:r>
          </a:p>
          <a:p>
            <a:r>
              <a:rPr lang="en-US" sz="1800" b="0" i="0" u="none" strike="noStrike" baseline="0" dirty="0">
                <a:solidFill>
                  <a:srgbClr val="000000"/>
                </a:solidFill>
                <a:latin typeface="Lato" panose="020F0502020204030203" pitchFamily="34" charset="0"/>
              </a:rPr>
              <a:t>Be sure to accept financial aid by the school’s deadline. 	</a:t>
            </a:r>
          </a:p>
        </p:txBody>
      </p:sp>
      <p:sp>
        <p:nvSpPr>
          <p:cNvPr id="4" name="Slide Number Placeholder 3"/>
          <p:cNvSpPr>
            <a:spLocks noGrp="1"/>
          </p:cNvSpPr>
          <p:nvPr>
            <p:ph type="sldNum" sz="quarter" idx="5"/>
          </p:nvPr>
        </p:nvSpPr>
        <p:spPr/>
        <p:txBody>
          <a:bodyPr/>
          <a:lstStyle/>
          <a:p>
            <a:fld id="{DA21A27F-383C-4F4F-A9B3-63EE786FAB59}" type="slidenum">
              <a:rPr lang="en-US" smtClean="0"/>
              <a:t>23</a:t>
            </a:fld>
            <a:endParaRPr lang="en-US"/>
          </a:p>
        </p:txBody>
      </p:sp>
    </p:spTree>
    <p:extLst>
      <p:ext uri="{BB962C8B-B14F-4D97-AF65-F5344CB8AC3E}">
        <p14:creationId xmlns:p14="http://schemas.microsoft.com/office/powerpoint/2010/main" val="1015585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Students whose circumstances change </a:t>
            </a:r>
            <a:r>
              <a:rPr lang="en-US" sz="1800" b="0" i="1" u="none" strike="noStrike" baseline="0" dirty="0">
                <a:solidFill>
                  <a:srgbClr val="000000"/>
                </a:solidFill>
                <a:latin typeface="Lato" panose="020F0502020204030203" pitchFamily="34" charset="0"/>
              </a:rPr>
              <a:t>after </a:t>
            </a:r>
            <a:r>
              <a:rPr lang="en-US" sz="1800" b="0" i="0" u="none" strike="noStrike" baseline="0" dirty="0">
                <a:solidFill>
                  <a:srgbClr val="000000"/>
                </a:solidFill>
                <a:latin typeface="Lato" panose="020F0502020204030203" pitchFamily="34" charset="0"/>
              </a:rPr>
              <a:t>submitting their FAFSA can request a “Professional Judgment” from their financial aid office, which may allow a student’s financial aid offer to be reevaluated.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24</a:t>
            </a:fld>
            <a:endParaRPr lang="en-US"/>
          </a:p>
        </p:txBody>
      </p:sp>
    </p:spTree>
    <p:extLst>
      <p:ext uri="{BB962C8B-B14F-4D97-AF65-F5344CB8AC3E}">
        <p14:creationId xmlns:p14="http://schemas.microsoft.com/office/powerpoint/2010/main" val="3850732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5D93D-BAA9-AC92-D9AE-2725C1F1F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C9E3B-0B15-9DFF-0030-04A138440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3DB8A-160E-1B9B-F903-DAAB71A10F9D}"/>
              </a:ext>
            </a:extLst>
          </p:cNvPr>
          <p:cNvSpPr>
            <a:spLocks noGrp="1"/>
          </p:cNvSpPr>
          <p:nvPr>
            <p:ph type="body" idx="1"/>
          </p:nvPr>
        </p:nvSpPr>
        <p:spPr/>
        <p:txBody>
          <a:bodyPr/>
          <a:lstStyle/>
          <a:p>
            <a:pPr algn="l"/>
            <a:endParaRPr lang="en-US" sz="1800" b="0" i="0" u="none" strike="noStrike" baseline="0" dirty="0">
              <a:solidFill>
                <a:srgbClr val="000000"/>
              </a:solidFill>
              <a:latin typeface="Lato" panose="020F0502020204030203" pitchFamily="34" charset="0"/>
            </a:endParaRPr>
          </a:p>
          <a:p>
            <a:r>
              <a:rPr lang="en-US" sz="1800" b="0" i="0" u="none" strike="noStrike" baseline="0" dirty="0">
                <a:solidFill>
                  <a:srgbClr val="000000"/>
                </a:solidFill>
                <a:latin typeface="Lato" panose="020F0502020204030203" pitchFamily="34" charset="0"/>
              </a:rPr>
              <a:t> Welcome! Ready to fill out your FAFSA?</a:t>
            </a:r>
            <a:endParaRPr lang="en-US" sz="1800" dirty="0"/>
          </a:p>
        </p:txBody>
      </p:sp>
      <p:sp>
        <p:nvSpPr>
          <p:cNvPr id="4" name="Slide Number Placeholder 3">
            <a:extLst>
              <a:ext uri="{FF2B5EF4-FFF2-40B4-BE49-F238E27FC236}">
                <a16:creationId xmlns:a16="http://schemas.microsoft.com/office/drawing/2014/main" id="{F7CC3307-463B-B0DE-4661-42C30CD677C9}"/>
              </a:ext>
            </a:extLst>
          </p:cNvPr>
          <p:cNvSpPr>
            <a:spLocks noGrp="1"/>
          </p:cNvSpPr>
          <p:nvPr>
            <p:ph type="sldNum" sz="quarter" idx="5"/>
          </p:nvPr>
        </p:nvSpPr>
        <p:spPr/>
        <p:txBody>
          <a:bodyPr/>
          <a:lstStyle/>
          <a:p>
            <a:fld id="{DA21A27F-383C-4F4F-A9B3-63EE786FAB59}" type="slidenum">
              <a:rPr lang="en-US" smtClean="0"/>
              <a:t>25</a:t>
            </a:fld>
            <a:endParaRPr lang="en-US"/>
          </a:p>
        </p:txBody>
      </p:sp>
    </p:spTree>
    <p:extLst>
      <p:ext uri="{BB962C8B-B14F-4D97-AF65-F5344CB8AC3E}">
        <p14:creationId xmlns:p14="http://schemas.microsoft.com/office/powerpoint/2010/main" val="289444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The Free Application for Federal Student Aid (or FAFSA) is the first step to receiving financial aid. Filling out the form could mean thousands of dollars in money for college or career training.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3</a:t>
            </a:fld>
            <a:endParaRPr lang="en-US"/>
          </a:p>
        </p:txBody>
      </p:sp>
    </p:spTree>
    <p:extLst>
      <p:ext uri="{BB962C8B-B14F-4D97-AF65-F5344CB8AC3E}">
        <p14:creationId xmlns:p14="http://schemas.microsoft.com/office/powerpoint/2010/main" val="381968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The FAFSA helps determine your Student Aid Index (or SAI). This number is used to measure a student’s ability to pay for college and their financial aid eligibility. </a:t>
            </a:r>
          </a:p>
          <a:p>
            <a:r>
              <a:rPr lang="en-US" sz="1800" b="0" i="0" u="none" strike="noStrike" baseline="0" dirty="0">
                <a:solidFill>
                  <a:srgbClr val="000000"/>
                </a:solidFill>
                <a:latin typeface="Lato" panose="020F0502020204030203" pitchFamily="34" charset="0"/>
              </a:rPr>
              <a:t>The SAI is sent directly to state agencies and the colleges and universities included on your FAFSA. It’s used by some schools to determine institutional aid.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4</a:t>
            </a:fld>
            <a:endParaRPr lang="en-US"/>
          </a:p>
        </p:txBody>
      </p:sp>
    </p:spTree>
    <p:extLst>
      <p:ext uri="{BB962C8B-B14F-4D97-AF65-F5344CB8AC3E}">
        <p14:creationId xmlns:p14="http://schemas.microsoft.com/office/powerpoint/2010/main" val="351813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The FAFSA opens the door to more than just loans. You could also be eligible for work-study funds and free money for college (such as grants and scholarships). </a:t>
            </a:r>
          </a:p>
          <a:p>
            <a:r>
              <a:rPr lang="en-US" sz="1800" b="0" i="0" u="none" strike="noStrike" baseline="0" dirty="0">
                <a:solidFill>
                  <a:srgbClr val="000000"/>
                </a:solidFill>
                <a:latin typeface="Lato" panose="020F0502020204030203" pitchFamily="34" charset="0"/>
              </a:rPr>
              <a:t>You don’t have to have your plans fully mapped out. Completing the FAFSA doesn’t lock you into anything; it just shows you what funding is possible.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5</a:t>
            </a:fld>
            <a:endParaRPr lang="en-US"/>
          </a:p>
        </p:txBody>
      </p:sp>
    </p:spTree>
    <p:extLst>
      <p:ext uri="{BB962C8B-B14F-4D97-AF65-F5344CB8AC3E}">
        <p14:creationId xmlns:p14="http://schemas.microsoft.com/office/powerpoint/2010/main" val="178945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Lato" panose="020F0502020204030203" pitchFamily="34" charset="0"/>
              </a:rPr>
              <a:t>You may not be the only person who needs to complete the FAFSA. Additional contributors may include biological or adoptive parents, a stepparent or spouse. Their federal tax information will be used to determine eligibility for federal student aid. Your dependency status determines whose information you need to report on your FAFSA. </a:t>
            </a:r>
          </a:p>
          <a:p>
            <a:r>
              <a:rPr lang="en-US" sz="1800" b="0" i="0" u="none" strike="noStrike" baseline="0" dirty="0">
                <a:solidFill>
                  <a:srgbClr val="000000"/>
                </a:solidFill>
                <a:latin typeface="Lato" panose="020F0502020204030203" pitchFamily="34" charset="0"/>
              </a:rPr>
              <a:t>Dependent students need to include parent info, while independent students do not. Unsure if you’re a dependent or independent student? We can help you figure it out!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6</a:t>
            </a:fld>
            <a:endParaRPr lang="en-US"/>
          </a:p>
        </p:txBody>
      </p:sp>
    </p:spTree>
    <p:extLst>
      <p:ext uri="{BB962C8B-B14F-4D97-AF65-F5344CB8AC3E}">
        <p14:creationId xmlns:p14="http://schemas.microsoft.com/office/powerpoint/2010/main" val="159184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Lato" panose="020F0502020204030203" pitchFamily="34" charset="0"/>
              </a:rPr>
              <a:t>The student may not be the only person who needs to complete the FAFSA. Additional contributors may include biological or adoptive parents, a stepparent or the student’s spouse. Their federal tax information will be used to determine eligibility for federal student aid. Your dependency status determines whose information you need to report on your FAFSA. </a:t>
            </a:r>
          </a:p>
          <a:p>
            <a:r>
              <a:rPr lang="en-US" sz="1800" b="0" i="0" u="none" strike="noStrike" baseline="0" dirty="0">
                <a:solidFill>
                  <a:srgbClr val="000000"/>
                </a:solidFill>
                <a:latin typeface="Lato" panose="020F0502020204030203" pitchFamily="34" charset="0"/>
              </a:rPr>
              <a:t>Dependent students need to include parent info, while independent students do not. Unsure if you’re a dependent or independent student? We can help you figure it out! 	</a:t>
            </a:r>
          </a:p>
          <a:p>
            <a:endParaRPr lang="en-US" dirty="0"/>
          </a:p>
        </p:txBody>
      </p:sp>
      <p:sp>
        <p:nvSpPr>
          <p:cNvPr id="4" name="Slide Number Placeholder 3"/>
          <p:cNvSpPr>
            <a:spLocks noGrp="1"/>
          </p:cNvSpPr>
          <p:nvPr>
            <p:ph type="sldNum" sz="quarter" idx="5"/>
          </p:nvPr>
        </p:nvSpPr>
        <p:spPr/>
        <p:txBody>
          <a:bodyPr/>
          <a:lstStyle/>
          <a:p>
            <a:fld id="{DA21A27F-383C-4F4F-A9B3-63EE786FAB59}" type="slidenum">
              <a:rPr lang="en-US" smtClean="0"/>
              <a:t>7</a:t>
            </a:fld>
            <a:endParaRPr lang="en-US"/>
          </a:p>
        </p:txBody>
      </p:sp>
    </p:spTree>
    <p:extLst>
      <p:ext uri="{BB962C8B-B14F-4D97-AF65-F5344CB8AC3E}">
        <p14:creationId xmlns:p14="http://schemas.microsoft.com/office/powerpoint/2010/main" val="252511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Most students are dependents. Dependent students need to include parent information on their FAFSA and invite them to complete their portion of the form. </a:t>
            </a:r>
          </a:p>
          <a:p>
            <a:r>
              <a:rPr lang="en-US" sz="1800" b="0" i="0" u="none" strike="noStrike" baseline="0" dirty="0">
                <a:solidFill>
                  <a:srgbClr val="000000"/>
                </a:solidFill>
                <a:latin typeface="Lato" panose="020F0502020204030203" pitchFamily="34" charset="0"/>
              </a:rPr>
              <a:t>Students will have to enter some basic personal info about their parents, including full names, dates of birth, Social Security numbers and email addresses. This is used to invite the parents to the student’s FAFSA form. 	</a:t>
            </a:r>
          </a:p>
          <a:p>
            <a:endParaRPr lang="en-US" sz="1800" dirty="0"/>
          </a:p>
        </p:txBody>
      </p:sp>
      <p:sp>
        <p:nvSpPr>
          <p:cNvPr id="4" name="Slide Number Placeholder 3"/>
          <p:cNvSpPr>
            <a:spLocks noGrp="1"/>
          </p:cNvSpPr>
          <p:nvPr>
            <p:ph type="sldNum" sz="quarter" idx="5"/>
          </p:nvPr>
        </p:nvSpPr>
        <p:spPr/>
        <p:txBody>
          <a:bodyPr/>
          <a:lstStyle/>
          <a:p>
            <a:fld id="{DA21A27F-383C-4F4F-A9B3-63EE786FAB59}" type="slidenum">
              <a:rPr lang="en-US" smtClean="0"/>
              <a:t>8</a:t>
            </a:fld>
            <a:endParaRPr lang="en-US"/>
          </a:p>
        </p:txBody>
      </p:sp>
    </p:spTree>
    <p:extLst>
      <p:ext uri="{BB962C8B-B14F-4D97-AF65-F5344CB8AC3E}">
        <p14:creationId xmlns:p14="http://schemas.microsoft.com/office/powerpoint/2010/main" val="153416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5F3DE-ED04-3116-ADCB-2484F84A5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CA6E2-1C58-3038-0752-AEDC1F0D0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0A6FC-F373-614A-F967-513EB13C2CA6}"/>
              </a:ext>
            </a:extLst>
          </p:cNvPr>
          <p:cNvSpPr>
            <a:spLocks noGrp="1"/>
          </p:cNvSpPr>
          <p:nvPr>
            <p:ph type="body" idx="1"/>
          </p:nvPr>
        </p:nvSpPr>
        <p:spPr/>
        <p:txBody>
          <a:bodyPr/>
          <a:lstStyle/>
          <a:p>
            <a:r>
              <a:rPr lang="en-US" sz="1800" b="0" i="0" u="none" strike="noStrike" baseline="0" dirty="0">
                <a:solidFill>
                  <a:srgbClr val="000000"/>
                </a:solidFill>
                <a:latin typeface="Lato" panose="020F0502020204030203" pitchFamily="34" charset="0"/>
              </a:rPr>
              <a:t>You can still complete your FAFSA if your parents aren’t U.S. citizens.	</a:t>
            </a:r>
          </a:p>
          <a:p>
            <a:endParaRPr lang="en-US" sz="1800" dirty="0"/>
          </a:p>
        </p:txBody>
      </p:sp>
      <p:sp>
        <p:nvSpPr>
          <p:cNvPr id="4" name="Slide Number Placeholder 3">
            <a:extLst>
              <a:ext uri="{FF2B5EF4-FFF2-40B4-BE49-F238E27FC236}">
                <a16:creationId xmlns:a16="http://schemas.microsoft.com/office/drawing/2014/main" id="{BF0E62A8-A31A-586F-4CEF-C81AA9102A55}"/>
              </a:ext>
            </a:extLst>
          </p:cNvPr>
          <p:cNvSpPr>
            <a:spLocks noGrp="1"/>
          </p:cNvSpPr>
          <p:nvPr>
            <p:ph type="sldNum" sz="quarter" idx="5"/>
          </p:nvPr>
        </p:nvSpPr>
        <p:spPr/>
        <p:txBody>
          <a:bodyPr/>
          <a:lstStyle/>
          <a:p>
            <a:fld id="{DA21A27F-383C-4F4F-A9B3-63EE786FAB59}" type="slidenum">
              <a:rPr lang="en-US" smtClean="0"/>
              <a:t>9</a:t>
            </a:fld>
            <a:endParaRPr lang="en-US"/>
          </a:p>
        </p:txBody>
      </p:sp>
    </p:spTree>
    <p:extLst>
      <p:ext uri="{BB962C8B-B14F-4D97-AF65-F5344CB8AC3E}">
        <p14:creationId xmlns:p14="http://schemas.microsoft.com/office/powerpoint/2010/main" val="2678023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17.png"/><Relationship Id="rId9"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2.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18.png"/><Relationship Id="rId10" Type="http://schemas.openxmlformats.org/officeDocument/2006/relationships/image" Target="../media/image6.svg"/><Relationship Id="rId4" Type="http://schemas.openxmlformats.org/officeDocument/2006/relationships/image" Target="../media/image15.png"/><Relationship Id="rId9"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F262E593-DEDD-8E93-B6F1-A8D7EE93B835}"/>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7301"/>
          <a:stretch/>
        </p:blipFill>
        <p:spPr>
          <a:xfrm>
            <a:off x="0" y="-1186543"/>
            <a:ext cx="12192000" cy="8044543"/>
          </a:xfrm>
          <a:prstGeom prst="rect">
            <a:avLst/>
          </a:prstGeom>
        </p:spPr>
      </p:pic>
      <p:sp>
        <p:nvSpPr>
          <p:cNvPr id="2" name="Title 1">
            <a:extLst>
              <a:ext uri="{FF2B5EF4-FFF2-40B4-BE49-F238E27FC236}">
                <a16:creationId xmlns:a16="http://schemas.microsoft.com/office/drawing/2014/main" id="{FFD287F0-95A4-4190-7562-A7EF5EE661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2673A0-BE2A-7216-6D94-3BC1E77204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27042873"/>
      </p:ext>
    </p:extLst>
  </p:cSld>
  <p:clrMapOvr>
    <a:masterClrMapping/>
  </p:clrMapOvr>
  <p:extLst>
    <p:ext uri="{DCECCB84-F9BA-43D5-87BE-67443E8EF086}">
      <p15:sldGuideLst xmlns:p15="http://schemas.microsoft.com/office/powerpoint/2012/main">
        <p15:guide id="1" orient="horz" pos="213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A blue background with dots&#10;&#10;AI-generated content may be incorrect.">
            <a:extLst>
              <a:ext uri="{FF2B5EF4-FFF2-40B4-BE49-F238E27FC236}">
                <a16:creationId xmlns:a16="http://schemas.microsoft.com/office/drawing/2014/main" id="{AC34BAEF-42F8-21C6-C8A1-47EB3F1FB1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447" y="-13447"/>
            <a:ext cx="12192000" cy="6858000"/>
          </a:xfrm>
          <a:prstGeom prst="rect">
            <a:avLst/>
          </a:prstGeom>
        </p:spPr>
      </p:pic>
      <p:pic>
        <p:nvPicPr>
          <p:cNvPr id="12" name="Picture 11" descr="A blue rectangular object with a black background&#10;&#10;AI-generated content may be incorrect.">
            <a:extLst>
              <a:ext uri="{FF2B5EF4-FFF2-40B4-BE49-F238E27FC236}">
                <a16:creationId xmlns:a16="http://schemas.microsoft.com/office/drawing/2014/main" id="{C5434136-EB47-74EF-8139-E0D7F18430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1227" y="-1254018"/>
            <a:ext cx="2357247" cy="6858000"/>
          </a:xfrm>
          <a:prstGeom prst="rect">
            <a:avLst/>
          </a:prstGeom>
        </p:spPr>
      </p:pic>
      <p:pic>
        <p:nvPicPr>
          <p:cNvPr id="13" name="Picture 12" descr="A blue snake on a black background&#10;&#10;AI-generated content may be incorrect.">
            <a:extLst>
              <a:ext uri="{FF2B5EF4-FFF2-40B4-BE49-F238E27FC236}">
                <a16:creationId xmlns:a16="http://schemas.microsoft.com/office/drawing/2014/main" id="{5AEA0D82-312B-3DD3-A4B9-7D6CBEF030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592" y="5670609"/>
            <a:ext cx="12533986" cy="1606432"/>
          </a:xfrm>
          <a:prstGeom prst="rect">
            <a:avLst/>
          </a:prstGeom>
        </p:spPr>
      </p:pic>
      <p:pic>
        <p:nvPicPr>
          <p:cNvPr id="4" name="Graphic 3">
            <a:extLst>
              <a:ext uri="{FF2B5EF4-FFF2-40B4-BE49-F238E27FC236}">
                <a16:creationId xmlns:a16="http://schemas.microsoft.com/office/drawing/2014/main" id="{4FCE3E57-AC04-0ECA-3EAB-F393B8D9CBA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52004">
            <a:off x="10816710" y="2669245"/>
            <a:ext cx="3202501" cy="3244482"/>
          </a:xfrm>
          <a:prstGeom prst="rect">
            <a:avLst/>
          </a:prstGeom>
        </p:spPr>
      </p:pic>
      <p:pic>
        <p:nvPicPr>
          <p:cNvPr id="5" name="Graphic 4">
            <a:extLst>
              <a:ext uri="{FF2B5EF4-FFF2-40B4-BE49-F238E27FC236}">
                <a16:creationId xmlns:a16="http://schemas.microsoft.com/office/drawing/2014/main" id="{8E36E9DF-261B-A42B-5798-E467874FDDD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8258076">
            <a:off x="-3488151" y="-283743"/>
            <a:ext cx="4996604" cy="5062103"/>
          </a:xfrm>
          <a:prstGeom prst="rect">
            <a:avLst/>
          </a:prstGeom>
        </p:spPr>
      </p:pic>
      <p:pic>
        <p:nvPicPr>
          <p:cNvPr id="6" name="Graphic 5">
            <a:extLst>
              <a:ext uri="{FF2B5EF4-FFF2-40B4-BE49-F238E27FC236}">
                <a16:creationId xmlns:a16="http://schemas.microsoft.com/office/drawing/2014/main" id="{68B66D37-C869-F45F-E22A-B23A2D1A448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771322">
            <a:off x="9657992" y="999280"/>
            <a:ext cx="3921717" cy="3973126"/>
          </a:xfrm>
          <a:prstGeom prst="rect">
            <a:avLst/>
          </a:prstGeom>
        </p:spPr>
      </p:pic>
      <p:pic>
        <p:nvPicPr>
          <p:cNvPr id="7" name="Graphic 6">
            <a:extLst>
              <a:ext uri="{FF2B5EF4-FFF2-40B4-BE49-F238E27FC236}">
                <a16:creationId xmlns:a16="http://schemas.microsoft.com/office/drawing/2014/main" id="{F46ACE80-43E2-8177-DE80-724E9965EED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1692753">
            <a:off x="-930782" y="-1762652"/>
            <a:ext cx="4535886" cy="4595346"/>
          </a:xfrm>
          <a:prstGeom prst="rect">
            <a:avLst/>
          </a:prstGeom>
        </p:spPr>
      </p:pic>
      <p:sp>
        <p:nvSpPr>
          <p:cNvPr id="14" name="Rectangle: Rounded Corners 9">
            <a:extLst>
              <a:ext uri="{FF2B5EF4-FFF2-40B4-BE49-F238E27FC236}">
                <a16:creationId xmlns:a16="http://schemas.microsoft.com/office/drawing/2014/main" id="{447CECAD-D8A7-5DC4-425C-4D1043F59D3E}"/>
              </a:ext>
            </a:extLst>
          </p:cNvPr>
          <p:cNvSpPr/>
          <p:nvPr userDrawn="1"/>
        </p:nvSpPr>
        <p:spPr>
          <a:xfrm>
            <a:off x="350196" y="724643"/>
            <a:ext cx="11537004" cy="5408715"/>
          </a:xfrm>
          <a:prstGeom prst="roundRect">
            <a:avLst>
              <a:gd name="adj" fmla="val 52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781051" y="915923"/>
            <a:ext cx="3206750" cy="5330893"/>
          </a:xfrm>
        </p:spPr>
        <p:txBody>
          <a:bodyPr anchor="ctr">
            <a:normAutofit/>
          </a:bodyPr>
          <a:lstStyle>
            <a:lvl1pPr algn="r">
              <a:defRPr sz="5400">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4631717" y="1866905"/>
            <a:ext cx="6506181" cy="3543198"/>
          </a:xfrm>
        </p:spPr>
        <p:txBody>
          <a:bodyPr/>
          <a:lstStyle>
            <a:lvl1pPr marL="0" indent="0">
              <a:buNone/>
              <a:defRPr sz="2400">
                <a:solidFill>
                  <a:schemeClr val="tx1">
                    <a:tint val="82000"/>
                  </a:schemeClr>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cxnSp>
        <p:nvCxnSpPr>
          <p:cNvPr id="18" name="Straight Connector 17">
            <a:extLst>
              <a:ext uri="{FF2B5EF4-FFF2-40B4-BE49-F238E27FC236}">
                <a16:creationId xmlns:a16="http://schemas.microsoft.com/office/drawing/2014/main" id="{7E43A6C9-4DE5-8B1B-4982-781B2407E3EC}"/>
              </a:ext>
            </a:extLst>
          </p:cNvPr>
          <p:cNvCxnSpPr/>
          <p:nvPr userDrawn="1"/>
        </p:nvCxnSpPr>
        <p:spPr>
          <a:xfrm>
            <a:off x="4281521" y="1318456"/>
            <a:ext cx="0" cy="453541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898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descr="A blue background with dots&#10;&#10;AI-generated content may be incorrect.">
            <a:extLst>
              <a:ext uri="{FF2B5EF4-FFF2-40B4-BE49-F238E27FC236}">
                <a16:creationId xmlns:a16="http://schemas.microsoft.com/office/drawing/2014/main" id="{A752655F-7E2C-6EFF-DB69-B5DD473B3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447" y="-13447"/>
            <a:ext cx="12192000" cy="6858000"/>
          </a:xfrm>
          <a:prstGeom prst="rect">
            <a:avLst/>
          </a:prstGeom>
        </p:spPr>
      </p:pic>
      <p:pic>
        <p:nvPicPr>
          <p:cNvPr id="5" name="Picture 4">
            <a:extLst>
              <a:ext uri="{FF2B5EF4-FFF2-40B4-BE49-F238E27FC236}">
                <a16:creationId xmlns:a16="http://schemas.microsoft.com/office/drawing/2014/main" id="{E7C8998C-696E-0455-11BC-3840779470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5400000">
            <a:off x="8835300" y="48992"/>
            <a:ext cx="3397207" cy="3278423"/>
          </a:xfrm>
          <a:prstGeom prst="rect">
            <a:avLst/>
          </a:prstGeom>
        </p:spPr>
      </p:pic>
      <p:pic>
        <p:nvPicPr>
          <p:cNvPr id="8" name="Picture 7">
            <a:extLst>
              <a:ext uri="{FF2B5EF4-FFF2-40B4-BE49-F238E27FC236}">
                <a16:creationId xmlns:a16="http://schemas.microsoft.com/office/drawing/2014/main" id="{9819EB79-39B1-159B-A834-825A8AD8AC8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99338" y="5060817"/>
            <a:ext cx="12533971" cy="1606431"/>
          </a:xfrm>
          <a:prstGeom prst="rect">
            <a:avLst/>
          </a:prstGeom>
        </p:spPr>
      </p:pic>
      <p:pic>
        <p:nvPicPr>
          <p:cNvPr id="22" name="Graphic 21">
            <a:extLst>
              <a:ext uri="{FF2B5EF4-FFF2-40B4-BE49-F238E27FC236}">
                <a16:creationId xmlns:a16="http://schemas.microsoft.com/office/drawing/2014/main" id="{2892C369-63AE-43D4-2710-B87045C90A2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52004">
            <a:off x="11347471" y="440220"/>
            <a:ext cx="3202501" cy="3244482"/>
          </a:xfrm>
          <a:prstGeom prst="rect">
            <a:avLst/>
          </a:prstGeom>
        </p:spPr>
      </p:pic>
      <p:pic>
        <p:nvPicPr>
          <p:cNvPr id="17" name="Graphic 16">
            <a:extLst>
              <a:ext uri="{FF2B5EF4-FFF2-40B4-BE49-F238E27FC236}">
                <a16:creationId xmlns:a16="http://schemas.microsoft.com/office/drawing/2014/main" id="{DF2CA9DF-DDFF-778B-067F-48DE36CDF51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771322">
            <a:off x="9669169" y="2032430"/>
            <a:ext cx="3921717" cy="3973126"/>
          </a:xfrm>
          <a:prstGeom prst="rect">
            <a:avLst/>
          </a:prstGeom>
        </p:spPr>
      </p:pic>
      <p:pic>
        <p:nvPicPr>
          <p:cNvPr id="18" name="Graphic 17">
            <a:extLst>
              <a:ext uri="{FF2B5EF4-FFF2-40B4-BE49-F238E27FC236}">
                <a16:creationId xmlns:a16="http://schemas.microsoft.com/office/drawing/2014/main" id="{678EDEDA-87D5-ACBE-FB69-81D6E33190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8258076">
            <a:off x="-2653908" y="1364210"/>
            <a:ext cx="4996604" cy="5062103"/>
          </a:xfrm>
          <a:prstGeom prst="rect">
            <a:avLst/>
          </a:prstGeom>
        </p:spPr>
      </p:pic>
      <p:pic>
        <p:nvPicPr>
          <p:cNvPr id="15" name="Graphic 14">
            <a:extLst>
              <a:ext uri="{FF2B5EF4-FFF2-40B4-BE49-F238E27FC236}">
                <a16:creationId xmlns:a16="http://schemas.microsoft.com/office/drawing/2014/main" id="{B9C82A7A-6FA4-867B-A191-2D9344CE4D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rot="11692753">
            <a:off x="-1653981" y="-1205408"/>
            <a:ext cx="4535886" cy="4595346"/>
          </a:xfrm>
          <a:prstGeom prst="rect">
            <a:avLst/>
          </a:prstGeom>
        </p:spPr>
      </p:pic>
      <p:sp>
        <p:nvSpPr>
          <p:cNvPr id="23" name="Round Same Side Corner Rectangle 22">
            <a:extLst>
              <a:ext uri="{FF2B5EF4-FFF2-40B4-BE49-F238E27FC236}">
                <a16:creationId xmlns:a16="http://schemas.microsoft.com/office/drawing/2014/main" id="{5DC4D5A7-F262-A644-BE58-2F80E924BD74}"/>
              </a:ext>
            </a:extLst>
          </p:cNvPr>
          <p:cNvSpPr/>
          <p:nvPr userDrawn="1"/>
        </p:nvSpPr>
        <p:spPr>
          <a:xfrm rot="5400000">
            <a:off x="5732024" y="-538163"/>
            <a:ext cx="3633078" cy="7934325"/>
          </a:xfrm>
          <a:prstGeom prst="round2SameRect">
            <a:avLst>
              <a:gd name="adj1" fmla="val 8525"/>
              <a:gd name="adj2" fmla="val 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4276728" y="2150637"/>
            <a:ext cx="6657972" cy="2704847"/>
          </a:xfrm>
        </p:spPr>
        <p:txBody>
          <a:bodyPr>
            <a:normAutofit/>
          </a:bodyPr>
          <a:lstStyle>
            <a:lvl1pPr marL="0" indent="0">
              <a:buNone/>
              <a:defRPr sz="16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21" name="Round Same Side Corner Rectangle 20">
            <a:extLst>
              <a:ext uri="{FF2B5EF4-FFF2-40B4-BE49-F238E27FC236}">
                <a16:creationId xmlns:a16="http://schemas.microsoft.com/office/drawing/2014/main" id="{AF715CD5-4E73-718A-CFCE-3503E8F07A0E}"/>
              </a:ext>
            </a:extLst>
          </p:cNvPr>
          <p:cNvSpPr/>
          <p:nvPr userDrawn="1"/>
        </p:nvSpPr>
        <p:spPr>
          <a:xfrm rot="16200000">
            <a:off x="144906" y="1809044"/>
            <a:ext cx="3633078" cy="3239911"/>
          </a:xfrm>
          <a:prstGeom prst="round2SameRect">
            <a:avLst>
              <a:gd name="adj1" fmla="val 7951"/>
              <a:gd name="adj2" fmla="val 0"/>
            </a:avLst>
          </a:prstGeom>
          <a:solidFill>
            <a:schemeClr val="tx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831851" y="1709739"/>
            <a:ext cx="2572167" cy="3440485"/>
          </a:xfrm>
        </p:spPr>
        <p:txBody>
          <a:bodyPr anchor="ctr">
            <a:normAutofit/>
          </a:bodyPr>
          <a:lstStyle>
            <a:lvl1pPr algn="l">
              <a:defRPr sz="3600">
                <a:solidFill>
                  <a:schemeClr val="bg1"/>
                </a:solidFill>
                <a:latin typeface="Bebas Neue" panose="020B0606020202050201" pitchFamily="34" charset="0"/>
              </a:defRPr>
            </a:lvl1pPr>
          </a:lstStyle>
          <a:p>
            <a:r>
              <a:rPr lang="en-US" dirty="0"/>
              <a:t>Click to edit Master title style</a:t>
            </a:r>
          </a:p>
        </p:txBody>
      </p:sp>
    </p:spTree>
    <p:extLst>
      <p:ext uri="{BB962C8B-B14F-4D97-AF65-F5344CB8AC3E}">
        <p14:creationId xmlns:p14="http://schemas.microsoft.com/office/powerpoint/2010/main" val="27581797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B4C084-A464-94D9-5863-AC292CF8AF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812799" y="-207989"/>
            <a:ext cx="13374555" cy="7523187"/>
          </a:xfrm>
          <a:prstGeom prst="rect">
            <a:avLst/>
          </a:prstGeom>
        </p:spPr>
      </p:pic>
      <p:pic>
        <p:nvPicPr>
          <p:cNvPr id="7" name="Graphic 6">
            <a:extLst>
              <a:ext uri="{FF2B5EF4-FFF2-40B4-BE49-F238E27FC236}">
                <a16:creationId xmlns:a16="http://schemas.microsoft.com/office/drawing/2014/main" id="{36A71313-3E55-3E3C-1480-066450ED35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1447257">
            <a:off x="-3463787" y="460886"/>
            <a:ext cx="5720116" cy="5795099"/>
          </a:xfrm>
          <a:prstGeom prst="rect">
            <a:avLst/>
          </a:prstGeom>
        </p:spPr>
      </p:pic>
      <p:pic>
        <p:nvPicPr>
          <p:cNvPr id="21" name="Graphic 20">
            <a:extLst>
              <a:ext uri="{FF2B5EF4-FFF2-40B4-BE49-F238E27FC236}">
                <a16:creationId xmlns:a16="http://schemas.microsoft.com/office/drawing/2014/main" id="{11982FDF-E501-586A-E56F-292A986F274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3260945">
            <a:off x="-2050147" y="-3239603"/>
            <a:ext cx="6349529" cy="6432763"/>
          </a:xfrm>
          <a:prstGeom prst="rect">
            <a:avLst/>
          </a:prstGeom>
        </p:spPr>
      </p:pic>
      <p:pic>
        <p:nvPicPr>
          <p:cNvPr id="20" name="Graphic 19">
            <a:extLst>
              <a:ext uri="{FF2B5EF4-FFF2-40B4-BE49-F238E27FC236}">
                <a16:creationId xmlns:a16="http://schemas.microsoft.com/office/drawing/2014/main" id="{16D1EEC7-6526-C2F1-8925-D6203346B0D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1403876">
            <a:off x="10244164" y="2416781"/>
            <a:ext cx="3634363" cy="3682005"/>
          </a:xfrm>
          <a:prstGeom prst="rect">
            <a:avLst/>
          </a:prstGeom>
        </p:spPr>
      </p:pic>
      <p:sp>
        <p:nvSpPr>
          <p:cNvPr id="9" name="Rectangle: Rounded Corners 9">
            <a:extLst>
              <a:ext uri="{FF2B5EF4-FFF2-40B4-BE49-F238E27FC236}">
                <a16:creationId xmlns:a16="http://schemas.microsoft.com/office/drawing/2014/main" id="{4E4ECE77-B5DF-2903-29E5-992D05A68B02}"/>
              </a:ext>
            </a:extLst>
          </p:cNvPr>
          <p:cNvSpPr/>
          <p:nvPr userDrawn="1"/>
        </p:nvSpPr>
        <p:spPr>
          <a:xfrm>
            <a:off x="557213" y="2022691"/>
            <a:ext cx="10796588" cy="2687201"/>
          </a:xfrm>
          <a:prstGeom prst="roundRect">
            <a:avLst>
              <a:gd name="adj" fmla="val 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D287F0-95A4-4190-7562-A7EF5EE661BB}"/>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82673A0-BE2A-7216-6D94-3BC1E7720488}"/>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E9CA64-8F83-AF2D-D2E6-D04FECC1DB1F}"/>
              </a:ext>
            </a:extLst>
          </p:cNvPr>
          <p:cNvSpPr>
            <a:spLocks noGrp="1"/>
          </p:cNvSpPr>
          <p:nvPr>
            <p:ph type="dt" sz="half" idx="10"/>
          </p:nvPr>
        </p:nvSpPr>
        <p:spPr>
          <a:xfrm>
            <a:off x="838200" y="6492875"/>
            <a:ext cx="2743200" cy="365125"/>
          </a:xfrm>
        </p:spPr>
        <p:txBody>
          <a:bodyPr/>
          <a:lstStyle>
            <a:lvl1pPr>
              <a:defRPr sz="1000">
                <a:solidFill>
                  <a:schemeClr val="bg1"/>
                </a:solidFill>
                <a:latin typeface="Bebas Neue" panose="020B0606020202050201" pitchFamily="34" charset="0"/>
              </a:defRPr>
            </a:lvl1pPr>
          </a:lstStyle>
          <a:p>
            <a:fld id="{8A5CC0B6-223E-4E35-8BFB-F9B1D2DF82D2}" type="datetimeFigureOut">
              <a:rPr lang="en-US" smtClean="0"/>
              <a:pPr/>
              <a:t>3/17/2025</a:t>
            </a:fld>
            <a:endParaRPr lang="en-US" dirty="0"/>
          </a:p>
        </p:txBody>
      </p:sp>
      <p:sp>
        <p:nvSpPr>
          <p:cNvPr id="5" name="Footer Placeholder 4">
            <a:extLst>
              <a:ext uri="{FF2B5EF4-FFF2-40B4-BE49-F238E27FC236}">
                <a16:creationId xmlns:a16="http://schemas.microsoft.com/office/drawing/2014/main" id="{4E3CCFB5-E087-3820-3CEF-F8EAA767DCA3}"/>
              </a:ext>
            </a:extLst>
          </p:cNvPr>
          <p:cNvSpPr>
            <a:spLocks noGrp="1"/>
          </p:cNvSpPr>
          <p:nvPr>
            <p:ph type="ftr" sz="quarter" idx="11"/>
          </p:nvPr>
        </p:nvSpPr>
        <p:spPr>
          <a:xfrm>
            <a:off x="4038600" y="6492875"/>
            <a:ext cx="4114800" cy="365125"/>
          </a:xfrm>
        </p:spPr>
        <p:txBody>
          <a:bodyPr/>
          <a:lstStyle>
            <a:lvl1pPr>
              <a:defRPr sz="1000">
                <a:solidFill>
                  <a:schemeClr val="bg1"/>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6" name="Slide Number Placeholder 5">
            <a:extLst>
              <a:ext uri="{FF2B5EF4-FFF2-40B4-BE49-F238E27FC236}">
                <a16:creationId xmlns:a16="http://schemas.microsoft.com/office/drawing/2014/main" id="{2D29CE9E-0710-B080-87E2-D61C7A4AE14A}"/>
              </a:ext>
            </a:extLst>
          </p:cNvPr>
          <p:cNvSpPr>
            <a:spLocks noGrp="1"/>
          </p:cNvSpPr>
          <p:nvPr>
            <p:ph type="sldNum" sz="quarter" idx="12"/>
          </p:nvPr>
        </p:nvSpPr>
        <p:spPr>
          <a:xfrm>
            <a:off x="8610600" y="6492875"/>
            <a:ext cx="2743200" cy="365125"/>
          </a:xfrm>
        </p:spPr>
        <p:txBody>
          <a:bodyPr/>
          <a:lstStyle>
            <a:lvl1pPr>
              <a:defRPr sz="1000">
                <a:solidFill>
                  <a:schemeClr val="bg1"/>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spTree>
    <p:extLst>
      <p:ext uri="{BB962C8B-B14F-4D97-AF65-F5344CB8AC3E}">
        <p14:creationId xmlns:p14="http://schemas.microsoft.com/office/powerpoint/2010/main" val="3481817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3" name="Picture 12" descr="A blue background with dots&#10;&#10;AI-generated content may be incorrect.">
            <a:extLst>
              <a:ext uri="{FF2B5EF4-FFF2-40B4-BE49-F238E27FC236}">
                <a16:creationId xmlns:a16="http://schemas.microsoft.com/office/drawing/2014/main" id="{371D6A9C-81DD-21F7-3CCF-B28A2FB53E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447" y="-13447"/>
            <a:ext cx="12192000" cy="6858000"/>
          </a:xfrm>
          <a:prstGeom prst="rect">
            <a:avLst/>
          </a:prstGeom>
        </p:spPr>
      </p:pic>
      <p:pic>
        <p:nvPicPr>
          <p:cNvPr id="11" name="Picture 10" descr="A blue rectangular object with a black background&#10;&#10;AI-generated content may be incorrect.">
            <a:extLst>
              <a:ext uri="{FF2B5EF4-FFF2-40B4-BE49-F238E27FC236}">
                <a16:creationId xmlns:a16="http://schemas.microsoft.com/office/drawing/2014/main" id="{C65E0497-8BDC-C29C-89E9-E4C5FFB54D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1227" y="-1254018"/>
            <a:ext cx="2357247" cy="6858000"/>
          </a:xfrm>
          <a:prstGeom prst="rect">
            <a:avLst/>
          </a:prstGeom>
        </p:spPr>
      </p:pic>
      <p:pic>
        <p:nvPicPr>
          <p:cNvPr id="12" name="Picture 11" descr="A blue snake on a black background&#10;&#10;AI-generated content may be incorrect.">
            <a:extLst>
              <a:ext uri="{FF2B5EF4-FFF2-40B4-BE49-F238E27FC236}">
                <a16:creationId xmlns:a16="http://schemas.microsoft.com/office/drawing/2014/main" id="{179E5D52-A15B-0B35-3FC2-A86AADE9F9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592" y="5670609"/>
            <a:ext cx="12533986" cy="1606432"/>
          </a:xfrm>
          <a:prstGeom prst="rect">
            <a:avLst/>
          </a:prstGeom>
        </p:spPr>
      </p:pic>
      <p:pic>
        <p:nvPicPr>
          <p:cNvPr id="6" name="Graphic 5">
            <a:extLst>
              <a:ext uri="{FF2B5EF4-FFF2-40B4-BE49-F238E27FC236}">
                <a16:creationId xmlns:a16="http://schemas.microsoft.com/office/drawing/2014/main" id="{881D2D38-13B0-9455-9F2A-BE79E32941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1018569">
            <a:off x="2089311" y="-3319683"/>
            <a:ext cx="5720116" cy="5795099"/>
          </a:xfrm>
          <a:prstGeom prst="rect">
            <a:avLst/>
          </a:prstGeom>
        </p:spPr>
      </p:pic>
      <p:pic>
        <p:nvPicPr>
          <p:cNvPr id="4" name="Graphic 3">
            <a:extLst>
              <a:ext uri="{FF2B5EF4-FFF2-40B4-BE49-F238E27FC236}">
                <a16:creationId xmlns:a16="http://schemas.microsoft.com/office/drawing/2014/main" id="{6AE069FF-2BDB-978D-973A-0727C410B3A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8258076">
            <a:off x="1565285" y="2633856"/>
            <a:ext cx="7692327" cy="7793163"/>
          </a:xfrm>
          <a:prstGeom prst="rect">
            <a:avLst/>
          </a:prstGeom>
        </p:spPr>
      </p:pic>
      <p:pic>
        <p:nvPicPr>
          <p:cNvPr id="5" name="Graphic 4">
            <a:extLst>
              <a:ext uri="{FF2B5EF4-FFF2-40B4-BE49-F238E27FC236}">
                <a16:creationId xmlns:a16="http://schemas.microsoft.com/office/drawing/2014/main" id="{21D66059-5435-9B61-C6F1-5F934F478C6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rot="10108090">
            <a:off x="-3897597" y="-2306134"/>
            <a:ext cx="10408344" cy="10544783"/>
          </a:xfrm>
          <a:prstGeom prst="rect">
            <a:avLst/>
          </a:prstGeom>
        </p:spPr>
      </p:pic>
      <p:sp>
        <p:nvSpPr>
          <p:cNvPr id="15" name="Rectangle: Rounded Corners 9">
            <a:extLst>
              <a:ext uri="{FF2B5EF4-FFF2-40B4-BE49-F238E27FC236}">
                <a16:creationId xmlns:a16="http://schemas.microsoft.com/office/drawing/2014/main" id="{5A5FCA0E-B556-760D-1070-E9CE82DE3E59}"/>
              </a:ext>
            </a:extLst>
          </p:cNvPr>
          <p:cNvSpPr/>
          <p:nvPr userDrawn="1"/>
        </p:nvSpPr>
        <p:spPr>
          <a:xfrm>
            <a:off x="350196" y="724643"/>
            <a:ext cx="11537004" cy="5408715"/>
          </a:xfrm>
          <a:prstGeom prst="roundRect">
            <a:avLst>
              <a:gd name="adj" fmla="val 52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781051" y="680935"/>
            <a:ext cx="3117579" cy="5408715"/>
          </a:xfrm>
          <a:noFill/>
          <a:ln>
            <a:noFill/>
          </a:ln>
        </p:spPr>
        <p:txBody>
          <a:bodyPr anchor="ctr">
            <a:normAutofit/>
          </a:bodyPr>
          <a:lstStyle>
            <a:lvl1pPr algn="r">
              <a:defRPr sz="4000">
                <a:solidFill>
                  <a:schemeClr val="tx2"/>
                </a:solidFill>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4613613" y="680936"/>
            <a:ext cx="6733837" cy="5408715"/>
          </a:xfrm>
        </p:spPr>
        <p:txBody>
          <a:bodyPr anchor="ctr">
            <a:normAutofit/>
          </a:bodyP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41E55007-DE8C-4152-DD2D-1423998A8B54}"/>
              </a:ext>
            </a:extLst>
          </p:cNvPr>
          <p:cNvCxnSpPr>
            <a:cxnSpLocks/>
          </p:cNvCxnSpPr>
          <p:nvPr userDrawn="1"/>
        </p:nvCxnSpPr>
        <p:spPr>
          <a:xfrm>
            <a:off x="4281521" y="1984443"/>
            <a:ext cx="0" cy="27237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4820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B3C7F869-B611-7062-9B25-993AF96ADC42}"/>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948774" y="-1"/>
            <a:ext cx="10243226" cy="6858001"/>
          </a:xfrm>
          <a:prstGeom prst="rect">
            <a:avLst/>
          </a:prstGeom>
        </p:spPr>
      </p:pic>
      <p:pic>
        <p:nvPicPr>
          <p:cNvPr id="4" name="Graphic 3">
            <a:extLst>
              <a:ext uri="{FF2B5EF4-FFF2-40B4-BE49-F238E27FC236}">
                <a16:creationId xmlns:a16="http://schemas.microsoft.com/office/drawing/2014/main" id="{B5C293F1-B7BD-54DC-607F-6D485329D8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8258076">
            <a:off x="3855905" y="-1866158"/>
            <a:ext cx="10826712" cy="10968636"/>
          </a:xfrm>
          <a:prstGeom prst="rect">
            <a:avLst/>
          </a:prstGeom>
        </p:spPr>
      </p:pic>
      <p:pic>
        <p:nvPicPr>
          <p:cNvPr id="5" name="Graphic 4">
            <a:extLst>
              <a:ext uri="{FF2B5EF4-FFF2-40B4-BE49-F238E27FC236}">
                <a16:creationId xmlns:a16="http://schemas.microsoft.com/office/drawing/2014/main" id="{21D66059-5435-9B61-C6F1-5F934F478C6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310861" y="-1228031"/>
            <a:ext cx="9566974" cy="9692382"/>
          </a:xfrm>
          <a:prstGeom prst="rect">
            <a:avLst/>
          </a:prstGeom>
        </p:spPr>
      </p:pic>
      <p:sp>
        <p:nvSpPr>
          <p:cNvPr id="6" name="Rectangle: Rounded Corners 9">
            <a:extLst>
              <a:ext uri="{FF2B5EF4-FFF2-40B4-BE49-F238E27FC236}">
                <a16:creationId xmlns:a16="http://schemas.microsoft.com/office/drawing/2014/main" id="{C797C894-9F93-529B-AF13-5862396EABA3}"/>
              </a:ext>
            </a:extLst>
          </p:cNvPr>
          <p:cNvSpPr/>
          <p:nvPr userDrawn="1"/>
        </p:nvSpPr>
        <p:spPr>
          <a:xfrm>
            <a:off x="350196" y="724643"/>
            <a:ext cx="11537004" cy="5408715"/>
          </a:xfrm>
          <a:prstGeom prst="roundRect">
            <a:avLst>
              <a:gd name="adj" fmla="val 52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831850" y="680935"/>
            <a:ext cx="4352625" cy="5408715"/>
          </a:xfrm>
          <a:noFill/>
          <a:ln>
            <a:noFill/>
          </a:ln>
        </p:spPr>
        <p:txBody>
          <a:bodyPr anchor="ctr">
            <a:normAutofit/>
          </a:bodyPr>
          <a:lstStyle>
            <a:lvl1pPr>
              <a:defRPr sz="4000">
                <a:solidFill>
                  <a:schemeClr val="tx1"/>
                </a:solidFill>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6342434" y="680936"/>
            <a:ext cx="5005016" cy="5408715"/>
          </a:xfrm>
        </p:spPr>
        <p:txBody>
          <a:bodyPr anchor="ct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2005466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0ADC-FFB3-5C34-D0E2-5E704877C0E5}"/>
              </a:ext>
            </a:extLst>
          </p:cNvPr>
          <p:cNvSpPr>
            <a:spLocks noGrp="1"/>
          </p:cNvSpPr>
          <p:nvPr>
            <p:ph type="title"/>
          </p:nvPr>
        </p:nvSpPr>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7997D33-E9D6-CE8A-3677-4F6A446E7A4A}"/>
              </a:ext>
            </a:extLst>
          </p:cNvPr>
          <p:cNvSpPr>
            <a:spLocks noGrp="1"/>
          </p:cNvSpPr>
          <p:nvPr>
            <p:ph sz="half" idx="1"/>
          </p:nvPr>
        </p:nvSpPr>
        <p:spPr>
          <a:xfrm>
            <a:off x="838200" y="1825625"/>
            <a:ext cx="5181600" cy="4351338"/>
          </a:xfrm>
        </p:spPr>
        <p:txBody>
          <a:bodyPr/>
          <a:lstStyle>
            <a:lvl1pPr>
              <a:defRPr>
                <a:latin typeface="Noto Serif" panose="02020502060505020204" pitchFamily="18"/>
                <a:ea typeface="Noto Serif" panose="02020502060505020204" pitchFamily="18"/>
                <a:cs typeface="Noto Serif" panose="02020502060505020204" pitchFamily="18"/>
              </a:defRPr>
            </a:lvl1pPr>
            <a:lvl2pPr>
              <a:defRPr>
                <a:latin typeface="Noto Serif" panose="02020502060505020204" pitchFamily="18"/>
                <a:ea typeface="Noto Serif" panose="02020502060505020204" pitchFamily="18"/>
                <a:cs typeface="Noto Serif" panose="02020502060505020204" pitchFamily="18"/>
              </a:defRPr>
            </a:lvl2pPr>
            <a:lvl3pPr>
              <a:defRPr>
                <a:latin typeface="Noto Serif" panose="02020502060505020204" pitchFamily="18"/>
                <a:ea typeface="Noto Serif" panose="02020502060505020204" pitchFamily="18"/>
                <a:cs typeface="Noto Serif" panose="02020502060505020204" pitchFamily="18"/>
              </a:defRPr>
            </a:lvl3pPr>
            <a:lvl4pPr>
              <a:defRPr>
                <a:latin typeface="Noto Serif" panose="02020502060505020204" pitchFamily="18"/>
                <a:ea typeface="Noto Serif" panose="02020502060505020204" pitchFamily="18"/>
                <a:cs typeface="Noto Serif" panose="02020502060505020204" pitchFamily="18"/>
              </a:defRPr>
            </a:lvl4pPr>
            <a:lvl5pPr>
              <a:defRPr>
                <a:latin typeface="Noto Serif" panose="02020502060505020204" pitchFamily="18"/>
                <a:ea typeface="Noto Serif" panose="02020502060505020204" pitchFamily="18"/>
                <a:cs typeface="Noto Serif" panose="02020502060505020204" pitchFamily="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CBABF0-61A9-D0BE-0CC6-26BB26EF63AB}"/>
              </a:ext>
            </a:extLst>
          </p:cNvPr>
          <p:cNvSpPr>
            <a:spLocks noGrp="1"/>
          </p:cNvSpPr>
          <p:nvPr>
            <p:ph sz="half" idx="2"/>
          </p:nvPr>
        </p:nvSpPr>
        <p:spPr>
          <a:xfrm>
            <a:off x="6172200" y="1825625"/>
            <a:ext cx="5181600" cy="4351338"/>
          </a:xfrm>
        </p:spPr>
        <p:txBody>
          <a:bodyPr/>
          <a:lstStyle>
            <a:lvl1pPr>
              <a:defRPr>
                <a:latin typeface="Noto Serif" panose="02020502060505020204" pitchFamily="18"/>
                <a:ea typeface="Noto Serif" panose="02020502060505020204" pitchFamily="18"/>
                <a:cs typeface="Noto Serif" panose="02020502060505020204" pitchFamily="18"/>
              </a:defRPr>
            </a:lvl1pPr>
            <a:lvl2pPr>
              <a:defRPr>
                <a:latin typeface="Noto Serif" panose="02020502060505020204" pitchFamily="18"/>
                <a:ea typeface="Noto Serif" panose="02020502060505020204" pitchFamily="18"/>
                <a:cs typeface="Noto Serif" panose="02020502060505020204" pitchFamily="18"/>
              </a:defRPr>
            </a:lvl2pPr>
            <a:lvl3pPr>
              <a:defRPr>
                <a:latin typeface="Noto Serif" panose="02020502060505020204" pitchFamily="18"/>
                <a:ea typeface="Noto Serif" panose="02020502060505020204" pitchFamily="18"/>
                <a:cs typeface="Noto Serif" panose="02020502060505020204" pitchFamily="18"/>
              </a:defRPr>
            </a:lvl3pPr>
            <a:lvl4pPr>
              <a:defRPr>
                <a:latin typeface="Noto Serif" panose="02020502060505020204" pitchFamily="18"/>
                <a:ea typeface="Noto Serif" panose="02020502060505020204" pitchFamily="18"/>
                <a:cs typeface="Noto Serif" panose="02020502060505020204" pitchFamily="18"/>
              </a:defRPr>
            </a:lvl4pPr>
            <a:lvl5pPr>
              <a:defRPr>
                <a:latin typeface="Noto Serif" panose="02020502060505020204" pitchFamily="18"/>
                <a:ea typeface="Noto Serif" panose="02020502060505020204" pitchFamily="18"/>
                <a:cs typeface="Noto Serif" panose="02020502060505020204" pitchFamily="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13D6FC0B-20DD-C667-59A7-8F4251B6BF6F}"/>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3/17/2025</a:t>
            </a:fld>
            <a:endParaRPr lang="en-US" dirty="0"/>
          </a:p>
        </p:txBody>
      </p:sp>
      <p:sp>
        <p:nvSpPr>
          <p:cNvPr id="9" name="Footer Placeholder 4">
            <a:extLst>
              <a:ext uri="{FF2B5EF4-FFF2-40B4-BE49-F238E27FC236}">
                <a16:creationId xmlns:a16="http://schemas.microsoft.com/office/drawing/2014/main" id="{0D788767-12D9-ABF0-1C0C-B0D22130A3BA}"/>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0" name="Slide Number Placeholder 5">
            <a:extLst>
              <a:ext uri="{FF2B5EF4-FFF2-40B4-BE49-F238E27FC236}">
                <a16:creationId xmlns:a16="http://schemas.microsoft.com/office/drawing/2014/main" id="{836747E5-0DBA-101D-2526-275A65FAAB70}"/>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11" name="Straight Connector 10">
            <a:extLst>
              <a:ext uri="{FF2B5EF4-FFF2-40B4-BE49-F238E27FC236}">
                <a16:creationId xmlns:a16="http://schemas.microsoft.com/office/drawing/2014/main" id="{2C3C3498-9C54-D864-9E37-86D2E7F3091B}"/>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244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F220-3D00-1552-B737-C2A08D53A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098017-DAC3-824C-A522-60DA0FF40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12CE16-4AFF-8C78-0566-483FC1C128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6EFED-52FC-C786-E238-C524B4F4B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67D4AD-8DE0-6336-53D1-5C25845092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52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FF40-D7BD-B787-37EF-C11DC939FC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48647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C8DCAE-88BE-646C-0C5D-F5DA00477C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1026544"/>
          </a:xfrm>
          <a:prstGeom prst="rect">
            <a:avLst/>
          </a:prstGeom>
        </p:spPr>
      </p:pic>
    </p:spTree>
    <p:extLst>
      <p:ext uri="{BB962C8B-B14F-4D97-AF65-F5344CB8AC3E}">
        <p14:creationId xmlns:p14="http://schemas.microsoft.com/office/powerpoint/2010/main" val="407491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31B54-4C2F-16E7-885E-7958C155DA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92353-CB67-C566-B745-25497B1034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1D9D5B-1C1C-0C81-EAAD-AB717ABD7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9636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6E0BA02E-078C-EAB2-0993-BFE094674835}"/>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7301"/>
          <a:stretch/>
        </p:blipFill>
        <p:spPr>
          <a:xfrm>
            <a:off x="0" y="-1186543"/>
            <a:ext cx="12192000" cy="8044543"/>
          </a:xfrm>
          <a:prstGeom prst="rect">
            <a:avLst/>
          </a:prstGeom>
        </p:spPr>
      </p:pic>
      <p:sp>
        <p:nvSpPr>
          <p:cNvPr id="2" name="Title 1">
            <a:extLst>
              <a:ext uri="{FF2B5EF4-FFF2-40B4-BE49-F238E27FC236}">
                <a16:creationId xmlns:a16="http://schemas.microsoft.com/office/drawing/2014/main" id="{41F79462-B6B1-9CC7-7047-FCD2062D3F3C}"/>
              </a:ext>
            </a:extLst>
          </p:cNvPr>
          <p:cNvSpPr>
            <a:spLocks noGrp="1"/>
          </p:cNvSpPr>
          <p:nvPr>
            <p:ph type="title"/>
          </p:nvPr>
        </p:nvSpPr>
        <p:spPr>
          <a:xfrm>
            <a:off x="838200" y="1184172"/>
            <a:ext cx="10515600" cy="1325563"/>
          </a:xfrm>
        </p:spPr>
        <p:txBody>
          <a:bodyPr>
            <a:normAutofit/>
          </a:bodyPr>
          <a:lstStyle>
            <a:lvl1pPr>
              <a:defRPr sz="3200"/>
            </a:lvl1pPr>
          </a:lstStyle>
          <a:p>
            <a:r>
              <a:rPr lang="en-US" dirty="0"/>
              <a:t>Click to edit Master title style</a:t>
            </a:r>
          </a:p>
        </p:txBody>
      </p:sp>
      <p:pic>
        <p:nvPicPr>
          <p:cNvPr id="16" name="Picture 15">
            <a:extLst>
              <a:ext uri="{FF2B5EF4-FFF2-40B4-BE49-F238E27FC236}">
                <a16:creationId xmlns:a16="http://schemas.microsoft.com/office/drawing/2014/main" id="{2FDC3288-2D7E-327C-6C08-858C621120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1026544"/>
          </a:xfrm>
          <a:prstGeom prst="rect">
            <a:avLst/>
          </a:prstGeom>
        </p:spPr>
      </p:pic>
      <p:sp>
        <p:nvSpPr>
          <p:cNvPr id="3" name="Content Placeholder 2">
            <a:extLst>
              <a:ext uri="{FF2B5EF4-FFF2-40B4-BE49-F238E27FC236}">
                <a16:creationId xmlns:a16="http://schemas.microsoft.com/office/drawing/2014/main" id="{40CE1FDC-2570-0093-9DD3-17703D9E7193}"/>
              </a:ext>
            </a:extLst>
          </p:cNvPr>
          <p:cNvSpPr>
            <a:spLocks noGrp="1"/>
          </p:cNvSpPr>
          <p:nvPr>
            <p:ph idx="1"/>
          </p:nvPr>
        </p:nvSpPr>
        <p:spPr>
          <a:xfrm>
            <a:off x="838200" y="2509735"/>
            <a:ext cx="10515600" cy="3667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A09C4AE-8926-AAA5-FA8D-57EAE68049AC}"/>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rcRect/>
          <a:stretch/>
        </p:blipFill>
        <p:spPr>
          <a:xfrm>
            <a:off x="-127589" y="4997926"/>
            <a:ext cx="12533979" cy="1606432"/>
          </a:xfrm>
          <a:prstGeom prst="rect">
            <a:avLst/>
          </a:prstGeom>
        </p:spPr>
      </p:pic>
    </p:spTree>
    <p:extLst>
      <p:ext uri="{BB962C8B-B14F-4D97-AF65-F5344CB8AC3E}">
        <p14:creationId xmlns:p14="http://schemas.microsoft.com/office/powerpoint/2010/main" val="261223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FA35-035F-AB63-B8DF-8113F8446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15EA9F-C108-1AE0-153C-E86243FC9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D17CA-476B-6EFF-AAF0-1EA700A85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1680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0722-5BE1-B760-D105-793E487C72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5E7FA0-D75F-A02F-2E3F-2F506E4E0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310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8E380-492E-A588-451E-F876363C96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6A4F8-0FDF-EC95-9F4E-E2EBA56DF3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978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55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E22374-E732-AD01-0A8C-0B96BC20E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326" y="1"/>
            <a:ext cx="12227326" cy="6858000"/>
          </a:xfrm>
          <a:prstGeom prst="rect">
            <a:avLst/>
          </a:prstGeom>
        </p:spPr>
      </p:pic>
      <p:pic>
        <p:nvPicPr>
          <p:cNvPr id="6" name="Graphic 5">
            <a:extLst>
              <a:ext uri="{FF2B5EF4-FFF2-40B4-BE49-F238E27FC236}">
                <a16:creationId xmlns:a16="http://schemas.microsoft.com/office/drawing/2014/main" id="{2BB92249-8B73-6219-1488-E89FA654AA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7307789">
            <a:off x="-2393755" y="5231354"/>
            <a:ext cx="4162410" cy="4216974"/>
          </a:xfrm>
          <a:prstGeom prst="rect">
            <a:avLst/>
          </a:prstGeom>
        </p:spPr>
      </p:pic>
      <p:pic>
        <p:nvPicPr>
          <p:cNvPr id="7" name="Graphic 6">
            <a:extLst>
              <a:ext uri="{FF2B5EF4-FFF2-40B4-BE49-F238E27FC236}">
                <a16:creationId xmlns:a16="http://schemas.microsoft.com/office/drawing/2014/main" id="{93119350-6BD0-816C-D4C0-E302FA3FBE9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815482">
            <a:off x="10785825" y="4808789"/>
            <a:ext cx="4996604" cy="5062103"/>
          </a:xfrm>
          <a:prstGeom prst="rect">
            <a:avLst/>
          </a:prstGeom>
        </p:spPr>
      </p:pic>
    </p:spTree>
    <p:extLst>
      <p:ext uri="{BB962C8B-B14F-4D97-AF65-F5344CB8AC3E}">
        <p14:creationId xmlns:p14="http://schemas.microsoft.com/office/powerpoint/2010/main" val="14671614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41D87E9F-CE4C-909A-874A-5681C2199F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301"/>
          <a:stretch/>
        </p:blipFill>
        <p:spPr>
          <a:xfrm>
            <a:off x="0" y="-1186543"/>
            <a:ext cx="12192000" cy="8044543"/>
          </a:xfrm>
          <a:prstGeom prst="rect">
            <a:avLst/>
          </a:prstGeom>
        </p:spPr>
      </p:pic>
      <p:pic>
        <p:nvPicPr>
          <p:cNvPr id="7" name="Graphic 6">
            <a:extLst>
              <a:ext uri="{FF2B5EF4-FFF2-40B4-BE49-F238E27FC236}">
                <a16:creationId xmlns:a16="http://schemas.microsoft.com/office/drawing/2014/main" id="{93119350-6BD0-816C-D4C0-E302FA3FB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815482">
            <a:off x="8855979" y="593813"/>
            <a:ext cx="6742693" cy="6831081"/>
          </a:xfrm>
          <a:prstGeom prst="rect">
            <a:avLst/>
          </a:prstGeom>
        </p:spPr>
      </p:pic>
      <p:pic>
        <p:nvPicPr>
          <p:cNvPr id="6" name="Graphic 5">
            <a:extLst>
              <a:ext uri="{FF2B5EF4-FFF2-40B4-BE49-F238E27FC236}">
                <a16:creationId xmlns:a16="http://schemas.microsoft.com/office/drawing/2014/main" id="{2BB92249-8B73-6219-1488-E89FA654AA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908745">
            <a:off x="-45866" y="-2740151"/>
            <a:ext cx="11406575" cy="12918435"/>
          </a:xfrm>
          <a:prstGeom prst="rect">
            <a:avLst/>
          </a:prstGeom>
        </p:spPr>
      </p:pic>
    </p:spTree>
    <p:extLst>
      <p:ext uri="{BB962C8B-B14F-4D97-AF65-F5344CB8AC3E}">
        <p14:creationId xmlns:p14="http://schemas.microsoft.com/office/powerpoint/2010/main" val="32310862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EB4D6A45-A5B2-7847-629C-039208FF368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7301"/>
          <a:stretch/>
        </p:blipFill>
        <p:spPr>
          <a:xfrm>
            <a:off x="0" y="-1186543"/>
            <a:ext cx="12192000" cy="8044543"/>
          </a:xfrm>
          <a:prstGeom prst="rect">
            <a:avLst/>
          </a:prstGeom>
        </p:spPr>
      </p:pic>
      <p:pic>
        <p:nvPicPr>
          <p:cNvPr id="2" name="Graphic 1">
            <a:extLst>
              <a:ext uri="{FF2B5EF4-FFF2-40B4-BE49-F238E27FC236}">
                <a16:creationId xmlns:a16="http://schemas.microsoft.com/office/drawing/2014/main" id="{DC60EDAF-4270-1403-72B2-11D6235EE8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8194694">
            <a:off x="-2625984" y="5231356"/>
            <a:ext cx="4162410" cy="4216974"/>
          </a:xfrm>
          <a:prstGeom prst="rect">
            <a:avLst/>
          </a:prstGeom>
        </p:spPr>
      </p:pic>
      <p:pic>
        <p:nvPicPr>
          <p:cNvPr id="4" name="Graphic 3">
            <a:extLst>
              <a:ext uri="{FF2B5EF4-FFF2-40B4-BE49-F238E27FC236}">
                <a16:creationId xmlns:a16="http://schemas.microsoft.com/office/drawing/2014/main" id="{CB238A3B-7307-FFF7-CC71-1FB4F0CA88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967570">
            <a:off x="11184359" y="-2558431"/>
            <a:ext cx="4162410" cy="4216974"/>
          </a:xfrm>
          <a:prstGeom prst="rect">
            <a:avLst/>
          </a:prstGeom>
        </p:spPr>
      </p:pic>
      <p:sp>
        <p:nvSpPr>
          <p:cNvPr id="5" name="Title 1">
            <a:extLst>
              <a:ext uri="{FF2B5EF4-FFF2-40B4-BE49-F238E27FC236}">
                <a16:creationId xmlns:a16="http://schemas.microsoft.com/office/drawing/2014/main" id="{1C765F67-DDDE-441A-EA66-4EBA1D81E90E}"/>
              </a:ext>
            </a:extLst>
          </p:cNvPr>
          <p:cNvSpPr>
            <a:spLocks noGrp="1"/>
          </p:cNvSpPr>
          <p:nvPr>
            <p:ph type="title"/>
          </p:nvPr>
        </p:nvSpPr>
        <p:spPr>
          <a:xfrm>
            <a:off x="781051" y="758757"/>
            <a:ext cx="3206750" cy="5330893"/>
          </a:xfrm>
        </p:spPr>
        <p:txBody>
          <a:bodyPr anchor="ctr">
            <a:normAutofit/>
          </a:bodyPr>
          <a:lstStyle>
            <a:lvl1pPr algn="r">
              <a:defRPr sz="5400">
                <a:latin typeface="Bebas Neue" panose="020B0606020202050201"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A50A88B-7242-99D1-67E0-30E2D9EFED00}"/>
              </a:ext>
            </a:extLst>
          </p:cNvPr>
          <p:cNvSpPr>
            <a:spLocks noGrp="1"/>
          </p:cNvSpPr>
          <p:nvPr>
            <p:ph type="body" idx="1"/>
          </p:nvPr>
        </p:nvSpPr>
        <p:spPr>
          <a:xfrm>
            <a:off x="4281248" y="1709739"/>
            <a:ext cx="6780074" cy="3543198"/>
          </a:xfrm>
        </p:spPr>
        <p:txBody>
          <a:bodyP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D29A79A3-16A1-D87E-06CD-594377471746}"/>
              </a:ext>
            </a:extLst>
          </p:cNvPr>
          <p:cNvPicPr>
            <a:picLocks noChangeAspect="1"/>
          </p:cNvPicPr>
          <p:nvPr userDrawn="1"/>
        </p:nvPicPr>
        <p:blipFill>
          <a:blip r:embed="rId5" cstate="screen">
            <a:alphaModFix amt="70000"/>
            <a:extLst>
              <a:ext uri="{28A0092B-C50C-407E-A947-70E740481C1C}">
                <a14:useLocalDpi xmlns:a14="http://schemas.microsoft.com/office/drawing/2010/main"/>
              </a:ext>
            </a:extLst>
          </a:blip>
          <a:srcRect/>
          <a:stretch/>
        </p:blipFill>
        <p:spPr>
          <a:xfrm>
            <a:off x="0" y="-4796"/>
            <a:ext cx="3397207" cy="3278424"/>
          </a:xfrm>
          <a:prstGeom prst="rect">
            <a:avLst/>
          </a:prstGeom>
        </p:spPr>
      </p:pic>
    </p:spTree>
    <p:extLst>
      <p:ext uri="{BB962C8B-B14F-4D97-AF65-F5344CB8AC3E}">
        <p14:creationId xmlns:p14="http://schemas.microsoft.com/office/powerpoint/2010/main" val="11092260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24759EE3-B60A-06A0-EB8E-7F3644C56F8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7301"/>
          <a:stretch/>
        </p:blipFill>
        <p:spPr>
          <a:xfrm>
            <a:off x="0" y="-1186543"/>
            <a:ext cx="12192000" cy="8044543"/>
          </a:xfrm>
          <a:prstGeom prst="rect">
            <a:avLst/>
          </a:prstGeom>
        </p:spPr>
      </p:pic>
      <p:pic>
        <p:nvPicPr>
          <p:cNvPr id="4" name="Graphic 3">
            <a:extLst>
              <a:ext uri="{FF2B5EF4-FFF2-40B4-BE49-F238E27FC236}">
                <a16:creationId xmlns:a16="http://schemas.microsoft.com/office/drawing/2014/main" id="{CB238A3B-7307-FFF7-CC71-1FB4F0CA88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350865">
            <a:off x="-2394501" y="-2560946"/>
            <a:ext cx="4162410" cy="4216974"/>
          </a:xfrm>
          <a:prstGeom prst="rect">
            <a:avLst/>
          </a:prstGeom>
        </p:spPr>
      </p:pic>
      <p:pic>
        <p:nvPicPr>
          <p:cNvPr id="12" name="Picture 11">
            <a:extLst>
              <a:ext uri="{FF2B5EF4-FFF2-40B4-BE49-F238E27FC236}">
                <a16:creationId xmlns:a16="http://schemas.microsoft.com/office/drawing/2014/main" id="{05825DB1-54FE-B105-4791-3E561B7DEFBA}"/>
              </a:ext>
            </a:extLst>
          </p:cNvPr>
          <p:cNvPicPr>
            <a:picLocks noChangeAspect="1"/>
          </p:cNvPicPr>
          <p:nvPr userDrawn="1"/>
        </p:nvPicPr>
        <p:blipFill>
          <a:blip r:embed="rId5" cstate="screen">
            <a:alphaModFix amt="50000"/>
            <a:extLst>
              <a:ext uri="{28A0092B-C50C-407E-A947-70E740481C1C}">
                <a14:useLocalDpi xmlns:a14="http://schemas.microsoft.com/office/drawing/2010/main"/>
              </a:ext>
            </a:extLst>
          </a:blip>
          <a:srcRect/>
          <a:stretch/>
        </p:blipFill>
        <p:spPr>
          <a:xfrm>
            <a:off x="-127589" y="4997926"/>
            <a:ext cx="12533979" cy="1606432"/>
          </a:xfrm>
          <a:prstGeom prst="rect">
            <a:avLst/>
          </a:prstGeom>
        </p:spPr>
      </p:pic>
      <p:sp>
        <p:nvSpPr>
          <p:cNvPr id="5" name="Title 1">
            <a:extLst>
              <a:ext uri="{FF2B5EF4-FFF2-40B4-BE49-F238E27FC236}">
                <a16:creationId xmlns:a16="http://schemas.microsoft.com/office/drawing/2014/main" id="{1C765F67-DDDE-441A-EA66-4EBA1D81E90E}"/>
              </a:ext>
            </a:extLst>
          </p:cNvPr>
          <p:cNvSpPr>
            <a:spLocks noGrp="1"/>
          </p:cNvSpPr>
          <p:nvPr>
            <p:ph type="title"/>
          </p:nvPr>
        </p:nvSpPr>
        <p:spPr>
          <a:xfrm>
            <a:off x="781051" y="758757"/>
            <a:ext cx="3206750" cy="5330893"/>
          </a:xfrm>
        </p:spPr>
        <p:txBody>
          <a:bodyPr anchor="ctr">
            <a:normAutofit/>
          </a:bodyPr>
          <a:lstStyle>
            <a:lvl1pPr algn="r">
              <a:defRPr sz="5400">
                <a:latin typeface="Bebas Neue" panose="020B0606020202050201"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A50A88B-7242-99D1-67E0-30E2D9EFED00}"/>
              </a:ext>
            </a:extLst>
          </p:cNvPr>
          <p:cNvSpPr>
            <a:spLocks noGrp="1"/>
          </p:cNvSpPr>
          <p:nvPr>
            <p:ph type="body" idx="1"/>
          </p:nvPr>
        </p:nvSpPr>
        <p:spPr>
          <a:xfrm>
            <a:off x="4286168" y="1709739"/>
            <a:ext cx="6163704" cy="3543198"/>
          </a:xfrm>
        </p:spPr>
        <p:txBody>
          <a:bodyP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1626882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B8B22592-B379-DB46-6AB9-F2CE8F87117C}"/>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7301"/>
          <a:stretch/>
        </p:blipFill>
        <p:spPr>
          <a:xfrm>
            <a:off x="0" y="-1186543"/>
            <a:ext cx="12192000" cy="8044543"/>
          </a:xfrm>
          <a:prstGeom prst="rect">
            <a:avLst/>
          </a:prstGeom>
        </p:spPr>
      </p:pic>
      <p:pic>
        <p:nvPicPr>
          <p:cNvPr id="4" name="Graphic 3">
            <a:extLst>
              <a:ext uri="{FF2B5EF4-FFF2-40B4-BE49-F238E27FC236}">
                <a16:creationId xmlns:a16="http://schemas.microsoft.com/office/drawing/2014/main" id="{CB238A3B-7307-FFF7-CC71-1FB4F0CA88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350865">
            <a:off x="-2394501" y="-2560946"/>
            <a:ext cx="4162410" cy="4216974"/>
          </a:xfrm>
          <a:prstGeom prst="rect">
            <a:avLst/>
          </a:prstGeom>
        </p:spPr>
      </p:pic>
      <p:pic>
        <p:nvPicPr>
          <p:cNvPr id="12" name="Picture 11">
            <a:extLst>
              <a:ext uri="{FF2B5EF4-FFF2-40B4-BE49-F238E27FC236}">
                <a16:creationId xmlns:a16="http://schemas.microsoft.com/office/drawing/2014/main" id="{05825DB1-54FE-B105-4791-3E561B7DEFBA}"/>
              </a:ext>
            </a:extLst>
          </p:cNvPr>
          <p:cNvPicPr>
            <a:picLocks noChangeAspect="1"/>
          </p:cNvPicPr>
          <p:nvPr userDrawn="1"/>
        </p:nvPicPr>
        <p:blipFill>
          <a:blip r:embed="rId5" cstate="screen">
            <a:alphaModFix amt="50000"/>
            <a:extLst>
              <a:ext uri="{28A0092B-C50C-407E-A947-70E740481C1C}">
                <a14:useLocalDpi xmlns:a14="http://schemas.microsoft.com/office/drawing/2010/main"/>
              </a:ext>
            </a:extLst>
          </a:blip>
          <a:srcRect/>
          <a:stretch/>
        </p:blipFill>
        <p:spPr>
          <a:xfrm>
            <a:off x="-199342" y="5005014"/>
            <a:ext cx="12533979" cy="1606431"/>
          </a:xfrm>
          <a:prstGeom prst="rect">
            <a:avLst/>
          </a:prstGeom>
        </p:spPr>
      </p:pic>
      <p:sp>
        <p:nvSpPr>
          <p:cNvPr id="5" name="Title 1">
            <a:extLst>
              <a:ext uri="{FF2B5EF4-FFF2-40B4-BE49-F238E27FC236}">
                <a16:creationId xmlns:a16="http://schemas.microsoft.com/office/drawing/2014/main" id="{1C765F67-DDDE-441A-EA66-4EBA1D81E90E}"/>
              </a:ext>
            </a:extLst>
          </p:cNvPr>
          <p:cNvSpPr>
            <a:spLocks noGrp="1"/>
          </p:cNvSpPr>
          <p:nvPr>
            <p:ph type="title"/>
          </p:nvPr>
        </p:nvSpPr>
        <p:spPr>
          <a:xfrm>
            <a:off x="781051" y="758757"/>
            <a:ext cx="3206750" cy="5330893"/>
          </a:xfrm>
        </p:spPr>
        <p:txBody>
          <a:bodyPr anchor="ctr">
            <a:normAutofit/>
          </a:bodyPr>
          <a:lstStyle>
            <a:lvl1pPr algn="r">
              <a:defRPr sz="5400">
                <a:latin typeface="Bebas Neue" panose="020B0606020202050201"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A50A88B-7242-99D1-67E0-30E2D9EFED00}"/>
              </a:ext>
            </a:extLst>
          </p:cNvPr>
          <p:cNvSpPr>
            <a:spLocks noGrp="1"/>
          </p:cNvSpPr>
          <p:nvPr>
            <p:ph type="body" idx="1"/>
          </p:nvPr>
        </p:nvSpPr>
        <p:spPr>
          <a:xfrm>
            <a:off x="4286168" y="1709739"/>
            <a:ext cx="6163704" cy="3543198"/>
          </a:xfrm>
        </p:spPr>
        <p:txBody>
          <a:bodyP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1847479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520A28FA-F33C-EC41-6EE4-8E3294361C6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7301"/>
          <a:stretch/>
        </p:blipFill>
        <p:spPr>
          <a:xfrm>
            <a:off x="0" y="-1186543"/>
            <a:ext cx="12192000" cy="8044543"/>
          </a:xfrm>
          <a:prstGeom prst="rect">
            <a:avLst/>
          </a:prstGeom>
        </p:spPr>
      </p:pic>
      <p:sp>
        <p:nvSpPr>
          <p:cNvPr id="4" name="Title 1">
            <a:extLst>
              <a:ext uri="{FF2B5EF4-FFF2-40B4-BE49-F238E27FC236}">
                <a16:creationId xmlns:a16="http://schemas.microsoft.com/office/drawing/2014/main" id="{C92AC338-724B-DF5B-1602-54E59202D865}"/>
              </a:ext>
            </a:extLst>
          </p:cNvPr>
          <p:cNvSpPr>
            <a:spLocks noGrp="1"/>
          </p:cNvSpPr>
          <p:nvPr>
            <p:ph type="title"/>
          </p:nvPr>
        </p:nvSpPr>
        <p:spPr>
          <a:xfrm>
            <a:off x="781051" y="758757"/>
            <a:ext cx="3206750" cy="5330893"/>
          </a:xfrm>
        </p:spPr>
        <p:txBody>
          <a:bodyPr anchor="ctr">
            <a:normAutofit/>
          </a:bodyPr>
          <a:lstStyle>
            <a:lvl1pPr algn="r">
              <a:defRPr sz="5400">
                <a:latin typeface="Bebas Neue" panose="020B0606020202050201"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3DB50BA9-C1AA-095D-5AA3-C41D9B4D6797}"/>
              </a:ext>
            </a:extLst>
          </p:cNvPr>
          <p:cNvSpPr>
            <a:spLocks noGrp="1"/>
          </p:cNvSpPr>
          <p:nvPr>
            <p:ph type="body" idx="1"/>
          </p:nvPr>
        </p:nvSpPr>
        <p:spPr>
          <a:xfrm>
            <a:off x="4282046" y="1709739"/>
            <a:ext cx="6163704" cy="3543198"/>
          </a:xfrm>
        </p:spPr>
        <p:txBody>
          <a:bodyP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239066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descr="A blue background with dots&#10;&#10;AI-generated content may be incorrect.">
            <a:extLst>
              <a:ext uri="{FF2B5EF4-FFF2-40B4-BE49-F238E27FC236}">
                <a16:creationId xmlns:a16="http://schemas.microsoft.com/office/drawing/2014/main" id="{4A504C57-EF26-FF25-676E-4C08E76809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447" y="-13447"/>
            <a:ext cx="12192000" cy="6858000"/>
          </a:xfrm>
          <a:prstGeom prst="rect">
            <a:avLst/>
          </a:prstGeom>
        </p:spPr>
      </p:pic>
      <p:pic>
        <p:nvPicPr>
          <p:cNvPr id="7" name="Graphic 6">
            <a:extLst>
              <a:ext uri="{FF2B5EF4-FFF2-40B4-BE49-F238E27FC236}">
                <a16:creationId xmlns:a16="http://schemas.microsoft.com/office/drawing/2014/main" id="{F0E66D3A-91AC-EDB7-448E-A3B5463B11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459625">
            <a:off x="-2600854" y="-905203"/>
            <a:ext cx="6349529" cy="6432763"/>
          </a:xfrm>
          <a:prstGeom prst="rect">
            <a:avLst/>
          </a:prstGeom>
        </p:spPr>
      </p:pic>
      <p:pic>
        <p:nvPicPr>
          <p:cNvPr id="8" name="Graphic 7">
            <a:extLst>
              <a:ext uri="{FF2B5EF4-FFF2-40B4-BE49-F238E27FC236}">
                <a16:creationId xmlns:a16="http://schemas.microsoft.com/office/drawing/2014/main" id="{6165C153-A621-D2DE-0A91-9127668FBA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7602556">
            <a:off x="10527218" y="870955"/>
            <a:ext cx="3634363" cy="3682005"/>
          </a:xfrm>
          <a:prstGeom prst="rect">
            <a:avLst/>
          </a:prstGeom>
        </p:spPr>
      </p:pic>
      <p:sp>
        <p:nvSpPr>
          <p:cNvPr id="4" name="Date Placeholder 3">
            <a:extLst>
              <a:ext uri="{FF2B5EF4-FFF2-40B4-BE49-F238E27FC236}">
                <a16:creationId xmlns:a16="http://schemas.microsoft.com/office/drawing/2014/main" id="{C4E9CA64-8F83-AF2D-D2E6-D04FECC1DB1F}"/>
              </a:ext>
            </a:extLst>
          </p:cNvPr>
          <p:cNvSpPr>
            <a:spLocks noGrp="1"/>
          </p:cNvSpPr>
          <p:nvPr>
            <p:ph type="dt" sz="half" idx="10"/>
          </p:nvPr>
        </p:nvSpPr>
        <p:spPr>
          <a:xfrm>
            <a:off x="838200" y="6492875"/>
            <a:ext cx="2743200" cy="365125"/>
          </a:xfrm>
        </p:spPr>
        <p:txBody>
          <a:bodyPr/>
          <a:lstStyle>
            <a:lvl1pPr>
              <a:defRPr sz="1000">
                <a:solidFill>
                  <a:schemeClr val="tx2"/>
                </a:solidFill>
                <a:latin typeface="Bebas Neue" panose="020B0606020202050201" pitchFamily="34" charset="0"/>
              </a:defRPr>
            </a:lvl1pPr>
          </a:lstStyle>
          <a:p>
            <a:fld id="{8A5CC0B6-223E-4E35-8BFB-F9B1D2DF82D2}" type="datetimeFigureOut">
              <a:rPr lang="en-US" smtClean="0"/>
              <a:pPr/>
              <a:t>3/17/2025</a:t>
            </a:fld>
            <a:endParaRPr lang="en-US" dirty="0"/>
          </a:p>
        </p:txBody>
      </p:sp>
      <p:sp>
        <p:nvSpPr>
          <p:cNvPr id="5" name="Footer Placeholder 4">
            <a:extLst>
              <a:ext uri="{FF2B5EF4-FFF2-40B4-BE49-F238E27FC236}">
                <a16:creationId xmlns:a16="http://schemas.microsoft.com/office/drawing/2014/main" id="{4E3CCFB5-E087-3820-3CEF-F8EAA767DCA3}"/>
              </a:ext>
            </a:extLst>
          </p:cNvPr>
          <p:cNvSpPr>
            <a:spLocks noGrp="1"/>
          </p:cNvSpPr>
          <p:nvPr>
            <p:ph type="ftr" sz="quarter" idx="11"/>
          </p:nvPr>
        </p:nvSpPr>
        <p:spPr>
          <a:xfrm>
            <a:off x="4038600" y="6492875"/>
            <a:ext cx="4114800" cy="365125"/>
          </a:xfrm>
        </p:spPr>
        <p:txBody>
          <a:bodyPr/>
          <a:lstStyle>
            <a:lvl1pPr>
              <a:defRPr sz="1000">
                <a:solidFill>
                  <a:schemeClr val="tx2"/>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6" name="Slide Number Placeholder 5">
            <a:extLst>
              <a:ext uri="{FF2B5EF4-FFF2-40B4-BE49-F238E27FC236}">
                <a16:creationId xmlns:a16="http://schemas.microsoft.com/office/drawing/2014/main" id="{2D29CE9E-0710-B080-87E2-D61C7A4AE14A}"/>
              </a:ext>
            </a:extLst>
          </p:cNvPr>
          <p:cNvSpPr>
            <a:spLocks noGrp="1"/>
          </p:cNvSpPr>
          <p:nvPr>
            <p:ph type="sldNum" sz="quarter" idx="12"/>
          </p:nvPr>
        </p:nvSpPr>
        <p:spPr>
          <a:xfrm>
            <a:off x="8610600" y="6492875"/>
            <a:ext cx="2743200" cy="365125"/>
          </a:xfrm>
        </p:spPr>
        <p:txBody>
          <a:bodyPr/>
          <a:lstStyle>
            <a:lvl1pPr>
              <a:defRPr sz="1000">
                <a:solidFill>
                  <a:schemeClr val="tx2"/>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pic>
        <p:nvPicPr>
          <p:cNvPr id="18" name="Graphic 17">
            <a:extLst>
              <a:ext uri="{FF2B5EF4-FFF2-40B4-BE49-F238E27FC236}">
                <a16:creationId xmlns:a16="http://schemas.microsoft.com/office/drawing/2014/main" id="{F497A6E9-36BC-C0B6-1E0F-714A2DD866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34700" y="3098139"/>
            <a:ext cx="3124200" cy="2886075"/>
          </a:xfrm>
          <a:prstGeom prst="rect">
            <a:avLst/>
          </a:prstGeom>
        </p:spPr>
      </p:pic>
      <p:sp>
        <p:nvSpPr>
          <p:cNvPr id="15" name="Rectangle: Rounded Corners 9">
            <a:extLst>
              <a:ext uri="{FF2B5EF4-FFF2-40B4-BE49-F238E27FC236}">
                <a16:creationId xmlns:a16="http://schemas.microsoft.com/office/drawing/2014/main" id="{02457431-DAEE-EC1C-AA3B-6F7BC050727D}"/>
              </a:ext>
            </a:extLst>
          </p:cNvPr>
          <p:cNvSpPr/>
          <p:nvPr userDrawn="1"/>
        </p:nvSpPr>
        <p:spPr>
          <a:xfrm>
            <a:off x="350196" y="724643"/>
            <a:ext cx="11537004" cy="5408715"/>
          </a:xfrm>
          <a:prstGeom prst="roundRect">
            <a:avLst>
              <a:gd name="adj" fmla="val 52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D287F0-95A4-4190-7562-A7EF5EE661BB}"/>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82673A0-BE2A-7216-6D94-3BC1E7720488}"/>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92882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EE99C-0FD6-6FB3-3BE7-30E32B5FCE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E990685-6354-33A2-A056-EF1825F1F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F7576C-FDE5-5C21-3B0A-72E47ECFC9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5CC0B6-223E-4E35-8BFB-F9B1D2DF82D2}" type="datetimeFigureOut">
              <a:rPr lang="en-US" smtClean="0"/>
              <a:t>3/17/2025</a:t>
            </a:fld>
            <a:endParaRPr lang="en-US"/>
          </a:p>
        </p:txBody>
      </p:sp>
      <p:sp>
        <p:nvSpPr>
          <p:cNvPr id="5" name="Footer Placeholder 4">
            <a:extLst>
              <a:ext uri="{FF2B5EF4-FFF2-40B4-BE49-F238E27FC236}">
                <a16:creationId xmlns:a16="http://schemas.microsoft.com/office/drawing/2014/main" id="{0BE57BBF-2146-811F-47EF-298D9F43D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787405-C7CA-3A52-6ED5-7C4FA48F48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F919B9-5419-498A-BBF0-695495FDF1F6}" type="slidenum">
              <a:rPr lang="en-US" smtClean="0"/>
              <a:t>‹#›</a:t>
            </a:fld>
            <a:endParaRPr lang="en-US"/>
          </a:p>
        </p:txBody>
      </p:sp>
    </p:spTree>
    <p:extLst>
      <p:ext uri="{BB962C8B-B14F-4D97-AF65-F5344CB8AC3E}">
        <p14:creationId xmlns:p14="http://schemas.microsoft.com/office/powerpoint/2010/main" val="856073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8" r:id="rId4"/>
    <p:sldLayoutId id="2147483667" r:id="rId5"/>
    <p:sldLayoutId id="2147483669" r:id="rId6"/>
    <p:sldLayoutId id="2147483671" r:id="rId7"/>
    <p:sldLayoutId id="2147483666" r:id="rId8"/>
    <p:sldLayoutId id="2147483660" r:id="rId9"/>
    <p:sldLayoutId id="2147483651" r:id="rId10"/>
    <p:sldLayoutId id="2147483664" r:id="rId11"/>
    <p:sldLayoutId id="2147483661" r:id="rId12"/>
    <p:sldLayoutId id="2147483662" r:id="rId13"/>
    <p:sldLayoutId id="2147483663"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 id="2147483670" r:id="rId23"/>
  </p:sldLayoutIdLst>
  <p:txStyles>
    <p:title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oto Serif" panose="02020502060505020204" pitchFamily="18"/>
          <a:ea typeface="Noto Serif" panose="02020502060505020204" pitchFamily="18"/>
          <a:cs typeface="Noto Serif" panose="02020502060505020204"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oto Serif" panose="02020502060505020204" pitchFamily="18"/>
          <a:ea typeface="Noto Serif" panose="02020502060505020204" pitchFamily="18"/>
          <a:cs typeface="Noto Serif" panose="02020502060505020204" pitchFamily="1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oto Serif" panose="02020502060505020204" pitchFamily="18"/>
          <a:ea typeface="Noto Serif" panose="02020502060505020204" pitchFamily="18"/>
          <a:cs typeface="Noto Serif" panose="02020502060505020204" pitchFamily="1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oto Serif" panose="02020502060505020204" pitchFamily="18"/>
          <a:ea typeface="Noto Serif" panose="02020502060505020204" pitchFamily="18"/>
          <a:cs typeface="Noto Serif" panose="02020502060505020204" pitchFamily="1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oto Serif" panose="02020502060505020204" pitchFamily="18"/>
          <a:ea typeface="Noto Serif" panose="02020502060505020204" pitchFamily="18"/>
          <a:cs typeface="Noto Serif" panose="02020502060505020204"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fafsa.gov/"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fafsa.gov/"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fafsa.gov/" TargetMode="External"/><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D9C6-B9E8-A20F-F8FB-AD8487046E12}"/>
              </a:ext>
            </a:extLst>
          </p:cNvPr>
          <p:cNvSpPr txBox="1">
            <a:spLocks/>
          </p:cNvSpPr>
          <p:nvPr/>
        </p:nvSpPr>
        <p:spPr>
          <a:xfrm>
            <a:off x="3081337" y="671514"/>
            <a:ext cx="6029325" cy="24717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a:lstStyle>
          <a:p>
            <a:pPr algn="ctr">
              <a:lnSpc>
                <a:spcPts val="10000"/>
              </a:lnSpc>
            </a:pPr>
            <a:r>
              <a:rPr lang="en-US" sz="11000" dirty="0">
                <a:solidFill>
                  <a:schemeClr val="bg1"/>
                </a:solidFill>
              </a:rPr>
              <a:t>COMPLETING </a:t>
            </a:r>
          </a:p>
          <a:p>
            <a:pPr algn="ctr">
              <a:lnSpc>
                <a:spcPts val="10000"/>
              </a:lnSpc>
            </a:pPr>
            <a:r>
              <a:rPr lang="en-US" sz="11000" dirty="0">
                <a:solidFill>
                  <a:schemeClr val="bg1"/>
                </a:solidFill>
              </a:rPr>
              <a:t>THE FAFSA </a:t>
            </a:r>
          </a:p>
        </p:txBody>
      </p:sp>
    </p:spTree>
    <p:extLst>
      <p:ext uri="{BB962C8B-B14F-4D97-AF65-F5344CB8AC3E}">
        <p14:creationId xmlns:p14="http://schemas.microsoft.com/office/powerpoint/2010/main" val="187028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9D71-C85C-BA26-217A-8733BA495D1C}"/>
              </a:ext>
            </a:extLst>
          </p:cNvPr>
          <p:cNvSpPr>
            <a:spLocks noGrp="1"/>
          </p:cNvSpPr>
          <p:nvPr>
            <p:ph type="title"/>
          </p:nvPr>
        </p:nvSpPr>
        <p:spPr>
          <a:xfrm>
            <a:off x="838200" y="1092022"/>
            <a:ext cx="10515600" cy="1325563"/>
          </a:xfrm>
        </p:spPr>
        <p:txBody>
          <a:bodyPr/>
          <a:lstStyle/>
          <a:p>
            <a:r>
              <a:rPr lang="en-US" sz="4000" dirty="0">
                <a:solidFill>
                  <a:schemeClr val="tx2"/>
                </a:solidFill>
              </a:rPr>
              <a:t>DO THIS BEFORE </a:t>
            </a:r>
            <a:r>
              <a:rPr lang="en-US" sz="3000" dirty="0">
                <a:solidFill>
                  <a:schemeClr val="tx1"/>
                </a:solidFill>
                <a:latin typeface="Noto Serif" panose="02020502060505020204" pitchFamily="18"/>
                <a:ea typeface="Noto Serif" panose="02020502060505020204" pitchFamily="18"/>
                <a:cs typeface="Noto Serif" panose="02020502060505020204" pitchFamily="18"/>
              </a:rPr>
              <a:t>starting your FAFSA</a:t>
            </a:r>
            <a:endParaRPr lang="en-US" sz="3000" dirty="0">
              <a:solidFill>
                <a:schemeClr val="tx1"/>
              </a:solidFill>
            </a:endParaRPr>
          </a:p>
        </p:txBody>
      </p:sp>
      <p:sp>
        <p:nvSpPr>
          <p:cNvPr id="3" name="Text Placeholder 2">
            <a:extLst>
              <a:ext uri="{FF2B5EF4-FFF2-40B4-BE49-F238E27FC236}">
                <a16:creationId xmlns:a16="http://schemas.microsoft.com/office/drawing/2014/main" id="{32E2D03B-3F7F-E34F-0109-69D94CA67E93}"/>
              </a:ext>
            </a:extLst>
          </p:cNvPr>
          <p:cNvSpPr>
            <a:spLocks noGrp="1"/>
          </p:cNvSpPr>
          <p:nvPr>
            <p:ph idx="1"/>
          </p:nvPr>
        </p:nvSpPr>
        <p:spPr>
          <a:xfrm>
            <a:off x="838200" y="2318175"/>
            <a:ext cx="10040471" cy="2221650"/>
          </a:xfrm>
        </p:spPr>
        <p:txBody>
          <a:bodyPr anchor="t">
            <a:noAutofit/>
          </a:bodyPr>
          <a:lstStyle/>
          <a:p>
            <a:pPr marL="0" indent="0">
              <a:lnSpc>
                <a:spcPts val="3000"/>
              </a:lnSpc>
              <a:spcAft>
                <a:spcPts val="600"/>
              </a:spcAft>
              <a:buNone/>
            </a:pPr>
            <a:r>
              <a:rPr lang="en-US" sz="2300" b="1" dirty="0"/>
              <a:t>Create </a:t>
            </a:r>
            <a:r>
              <a:rPr lang="en-US" sz="2300" b="1" dirty="0" err="1"/>
              <a:t>StudentAid.gov</a:t>
            </a:r>
            <a:r>
              <a:rPr lang="en-US" sz="2300" b="1" dirty="0"/>
              <a:t> accounts for all contributors </a:t>
            </a:r>
            <a:r>
              <a:rPr lang="en-US" sz="2300" dirty="0"/>
              <a:t>(including you and your parent) at </a:t>
            </a:r>
            <a:r>
              <a:rPr lang="en-US" sz="2300" dirty="0" err="1"/>
              <a:t>StudentAid.gov</a:t>
            </a:r>
            <a:r>
              <a:rPr lang="en-US" sz="2300" dirty="0"/>
              <a:t>. You’ll need your: </a:t>
            </a:r>
          </a:p>
          <a:p>
            <a:pPr marL="800100" lvl="1" indent="-342900">
              <a:lnSpc>
                <a:spcPts val="2600"/>
              </a:lnSpc>
            </a:pPr>
            <a:r>
              <a:rPr lang="en-US" sz="2000" dirty="0"/>
              <a:t>Social Security number</a:t>
            </a:r>
          </a:p>
          <a:p>
            <a:pPr marL="800100" lvl="1" indent="-342900">
              <a:lnSpc>
                <a:spcPts val="2600"/>
              </a:lnSpc>
              <a:spcAft>
                <a:spcPts val="1200"/>
              </a:spcAft>
            </a:pPr>
            <a:r>
              <a:rPr lang="en-US" sz="2000" dirty="0"/>
              <a:t>Email address</a:t>
            </a:r>
          </a:p>
        </p:txBody>
      </p:sp>
      <p:sp>
        <p:nvSpPr>
          <p:cNvPr id="5" name="Rectangle: Rounded Corners 4">
            <a:extLst>
              <a:ext uri="{FF2B5EF4-FFF2-40B4-BE49-F238E27FC236}">
                <a16:creationId xmlns:a16="http://schemas.microsoft.com/office/drawing/2014/main" id="{9FF81B33-EB94-2D04-3AE1-C62CFD62C2E3}"/>
              </a:ext>
            </a:extLst>
          </p:cNvPr>
          <p:cNvSpPr/>
          <p:nvPr/>
        </p:nvSpPr>
        <p:spPr>
          <a:xfrm>
            <a:off x="1004004" y="4401779"/>
            <a:ext cx="4586091" cy="831850"/>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lIns="274320" rIns="274320" rtlCol="0" anchor="ctr"/>
          <a:lstStyle/>
          <a:p>
            <a:pPr algn="ctr"/>
            <a:r>
              <a:rPr lang="en-US" i="1" dirty="0">
                <a:effectLst/>
                <a:latin typeface="Noto Serif" panose="02020502060505020204" pitchFamily="18" charset="0"/>
                <a:ea typeface="Noto Serif" panose="02020502060505020204" pitchFamily="18" charset="0"/>
                <a:cs typeface="Noto Serif" panose="02020502060505020204" pitchFamily="18" charset="0"/>
              </a:rPr>
              <a:t>You must have active </a:t>
            </a:r>
            <a:r>
              <a:rPr lang="en-US" i="1" dirty="0" err="1">
                <a:effectLst/>
                <a:latin typeface="Noto Serif" panose="02020502060505020204" pitchFamily="18" charset="0"/>
                <a:ea typeface="Noto Serif" panose="02020502060505020204" pitchFamily="18" charset="0"/>
                <a:cs typeface="Noto Serif" panose="02020502060505020204" pitchFamily="18" charset="0"/>
              </a:rPr>
              <a:t>StudentAid.gov</a:t>
            </a:r>
            <a:r>
              <a:rPr lang="en-US" i="1" dirty="0">
                <a:effectLst/>
                <a:latin typeface="Noto Serif" panose="02020502060505020204" pitchFamily="18" charset="0"/>
                <a:ea typeface="Noto Serif" panose="02020502060505020204" pitchFamily="18" charset="0"/>
                <a:cs typeface="Noto Serif" panose="02020502060505020204" pitchFamily="18" charset="0"/>
              </a:rPr>
              <a:t> </a:t>
            </a:r>
          </a:p>
          <a:p>
            <a:pPr algn="ctr"/>
            <a:r>
              <a:rPr lang="en-US" i="1" dirty="0">
                <a:effectLst/>
                <a:latin typeface="Noto Serif" panose="02020502060505020204" pitchFamily="18" charset="0"/>
                <a:ea typeface="Noto Serif" panose="02020502060505020204" pitchFamily="18" charset="0"/>
                <a:cs typeface="Noto Serif" panose="02020502060505020204" pitchFamily="18" charset="0"/>
              </a:rPr>
              <a:t>accounts to complete your FAFSA.</a:t>
            </a:r>
            <a:endParaRPr lang="en-US" dirty="0">
              <a:effectLst/>
              <a:latin typeface="Noto Serif" panose="02020502060505020204" pitchFamily="18" charset="0"/>
              <a:ea typeface="Noto Serif" panose="02020502060505020204" pitchFamily="18" charset="0"/>
              <a:cs typeface="Noto Serif" panose="02020502060505020204" pitchFamily="18" charset="0"/>
            </a:endParaRPr>
          </a:p>
        </p:txBody>
      </p:sp>
    </p:spTree>
    <p:extLst>
      <p:ext uri="{BB962C8B-B14F-4D97-AF65-F5344CB8AC3E}">
        <p14:creationId xmlns:p14="http://schemas.microsoft.com/office/powerpoint/2010/main" val="1293126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DD0E7CB-5E28-A2FA-5CAD-5559BB727CB5}"/>
              </a:ext>
            </a:extLst>
          </p:cNvPr>
          <p:cNvSpPr txBox="1">
            <a:spLocks/>
          </p:cNvSpPr>
          <p:nvPr/>
        </p:nvSpPr>
        <p:spPr>
          <a:xfrm>
            <a:off x="1074057" y="1863270"/>
            <a:ext cx="4326618" cy="42188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Noto Serif" panose="02020502060505020204" pitchFamily="18"/>
                <a:ea typeface="Noto Serif" panose="02020502060505020204" pitchFamily="18"/>
                <a:cs typeface="Noto Serif" panose="02020502060505020204" pitchFamily="1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Noto Serif" panose="02020502060505020204" pitchFamily="18"/>
                <a:ea typeface="Noto Serif" panose="02020502060505020204" pitchFamily="18"/>
                <a:cs typeface="Noto Serif" panose="02020502060505020204" pitchFamily="1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US" b="1" dirty="0"/>
              <a:t>You and your parents will be asked questions about: </a:t>
            </a:r>
          </a:p>
          <a:p>
            <a:pPr marL="285750" indent="-285750" algn="l">
              <a:lnSpc>
                <a:spcPts val="2600"/>
              </a:lnSpc>
              <a:buFont typeface="Arial" panose="020B0604020202020204" pitchFamily="34" charset="0"/>
              <a:buChar char="•"/>
            </a:pPr>
            <a:r>
              <a:rPr lang="en-US" sz="2000" dirty="0"/>
              <a:t>Basic personal and contact information</a:t>
            </a:r>
          </a:p>
          <a:p>
            <a:pPr marL="285750" indent="-285750" algn="l">
              <a:lnSpc>
                <a:spcPts val="2600"/>
              </a:lnSpc>
              <a:buFont typeface="Arial" panose="020B0604020202020204" pitchFamily="34" charset="0"/>
              <a:buChar char="•"/>
            </a:pPr>
            <a:r>
              <a:rPr lang="en-US" sz="2000" dirty="0"/>
              <a:t>Demographics</a:t>
            </a:r>
          </a:p>
          <a:p>
            <a:pPr marL="285750" indent="-285750" algn="l">
              <a:lnSpc>
                <a:spcPts val="2600"/>
              </a:lnSpc>
              <a:buFont typeface="Arial" panose="020B0604020202020204" pitchFamily="34" charset="0"/>
              <a:buChar char="•"/>
            </a:pPr>
            <a:r>
              <a:rPr lang="en-US" sz="2000" dirty="0"/>
              <a:t>Personal circumstances and living situations</a:t>
            </a:r>
          </a:p>
          <a:p>
            <a:pPr marL="285750" indent="-285750" algn="l">
              <a:lnSpc>
                <a:spcPts val="2600"/>
              </a:lnSpc>
              <a:buFont typeface="Arial" panose="020B0604020202020204" pitchFamily="34" charset="0"/>
              <a:buChar char="•"/>
            </a:pPr>
            <a:r>
              <a:rPr lang="en-US" sz="2000" dirty="0"/>
              <a:t>Consent to use IRS information</a:t>
            </a:r>
          </a:p>
          <a:p>
            <a:pPr marL="285750" indent="-285750" algn="l">
              <a:lnSpc>
                <a:spcPts val="2600"/>
              </a:lnSpc>
              <a:buFont typeface="Arial" panose="020B0604020202020204" pitchFamily="34" charset="0"/>
              <a:buChar char="•"/>
            </a:pPr>
            <a:r>
              <a:rPr lang="en-US" sz="2000" dirty="0"/>
              <a:t>Finances</a:t>
            </a:r>
          </a:p>
        </p:txBody>
      </p:sp>
      <p:sp>
        <p:nvSpPr>
          <p:cNvPr id="7" name="Title 1">
            <a:extLst>
              <a:ext uri="{FF2B5EF4-FFF2-40B4-BE49-F238E27FC236}">
                <a16:creationId xmlns:a16="http://schemas.microsoft.com/office/drawing/2014/main" id="{FB13849C-7D95-FC5B-2586-C4DA102152AA}"/>
              </a:ext>
            </a:extLst>
          </p:cNvPr>
          <p:cNvSpPr txBox="1">
            <a:spLocks/>
          </p:cNvSpPr>
          <p:nvPr/>
        </p:nvSpPr>
        <p:spPr>
          <a:xfrm>
            <a:off x="1074055" y="941814"/>
            <a:ext cx="10166229" cy="830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a:lstStyle>
          <a:p>
            <a:r>
              <a:rPr lang="en-US" sz="4000" dirty="0">
                <a:solidFill>
                  <a:schemeClr val="accent4"/>
                </a:solidFill>
              </a:rPr>
              <a:t>What to expect when completing the FAFSA</a:t>
            </a:r>
          </a:p>
        </p:txBody>
      </p:sp>
      <p:pic>
        <p:nvPicPr>
          <p:cNvPr id="3" name="Picture 2">
            <a:extLst>
              <a:ext uri="{FF2B5EF4-FFF2-40B4-BE49-F238E27FC236}">
                <a16:creationId xmlns:a16="http://schemas.microsoft.com/office/drawing/2014/main" id="{7D19EBC6-6F5E-FCAA-1EA2-9352D249E2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2168767"/>
            <a:ext cx="5591959" cy="3451287"/>
          </a:xfrm>
          <a:prstGeom prst="rect">
            <a:avLst/>
          </a:prstGeom>
        </p:spPr>
      </p:pic>
    </p:spTree>
    <p:extLst>
      <p:ext uri="{BB962C8B-B14F-4D97-AF65-F5344CB8AC3E}">
        <p14:creationId xmlns:p14="http://schemas.microsoft.com/office/powerpoint/2010/main" val="152109226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6EB1-1005-90CF-65AC-6C82CC70AE43}"/>
              </a:ext>
            </a:extLst>
          </p:cNvPr>
          <p:cNvSpPr>
            <a:spLocks noGrp="1"/>
          </p:cNvSpPr>
          <p:nvPr>
            <p:ph type="title"/>
          </p:nvPr>
        </p:nvSpPr>
        <p:spPr>
          <a:xfrm>
            <a:off x="660027" y="680935"/>
            <a:ext cx="3117579" cy="5408715"/>
          </a:xfrm>
        </p:spPr>
        <p:txBody>
          <a:bodyPr>
            <a:normAutofit/>
          </a:bodyPr>
          <a:lstStyle/>
          <a:p>
            <a:pPr>
              <a:lnSpc>
                <a:spcPts val="6000"/>
              </a:lnSpc>
            </a:pPr>
            <a:r>
              <a:rPr lang="en-US" sz="6000" dirty="0"/>
              <a:t>STARTING </a:t>
            </a:r>
            <a:br>
              <a:rPr lang="en-US" sz="6000" dirty="0"/>
            </a:br>
            <a:r>
              <a:rPr lang="en-US" sz="6000" dirty="0"/>
              <a:t>YOUR FAFSA</a:t>
            </a:r>
          </a:p>
        </p:txBody>
      </p:sp>
      <p:sp>
        <p:nvSpPr>
          <p:cNvPr id="3" name="Text Placeholder 2">
            <a:extLst>
              <a:ext uri="{FF2B5EF4-FFF2-40B4-BE49-F238E27FC236}">
                <a16:creationId xmlns:a16="http://schemas.microsoft.com/office/drawing/2014/main" id="{E7619F88-ACE2-F6AF-10BF-B5BC5AE31710}"/>
              </a:ext>
            </a:extLst>
          </p:cNvPr>
          <p:cNvSpPr>
            <a:spLocks noGrp="1"/>
          </p:cNvSpPr>
          <p:nvPr>
            <p:ph type="body" idx="1"/>
          </p:nvPr>
        </p:nvSpPr>
        <p:spPr>
          <a:xfrm>
            <a:off x="5190189" y="680936"/>
            <a:ext cx="5554011" cy="5408715"/>
          </a:xfrm>
        </p:spPr>
        <p:txBody>
          <a:bodyPr/>
          <a:lstStyle/>
          <a:p>
            <a:pPr>
              <a:lnSpc>
                <a:spcPct val="100000"/>
              </a:lnSpc>
            </a:pPr>
            <a:r>
              <a:rPr lang="en-US" b="1" dirty="0"/>
              <a:t>Take these first steps to completing your FAFSA: </a:t>
            </a:r>
          </a:p>
          <a:p>
            <a:pPr marL="457200" indent="-457200">
              <a:lnSpc>
                <a:spcPts val="2600"/>
              </a:lnSpc>
              <a:buFont typeface="+mj-lt"/>
              <a:buAutoNum type="arabicPeriod"/>
            </a:pPr>
            <a:r>
              <a:rPr lang="en-US" sz="2000" dirty="0"/>
              <a:t>Log in to </a:t>
            </a:r>
            <a:r>
              <a:rPr lang="en-US" sz="2000" dirty="0">
                <a:solidFill>
                  <a:schemeClr val="accent1"/>
                </a:solidFill>
                <a:hlinkClick r:id="rId3">
                  <a:extLst>
                    <a:ext uri="{A12FA001-AC4F-418D-AE19-62706E023703}">
                      <ahyp:hlinkClr xmlns:ahyp="http://schemas.microsoft.com/office/drawing/2018/hyperlinkcolor" val="tx"/>
                    </a:ext>
                  </a:extLst>
                </a:hlinkClick>
              </a:rPr>
              <a:t>FAFSA.gov </a:t>
            </a:r>
            <a:r>
              <a:rPr lang="en-US" sz="2000" dirty="0"/>
              <a:t>using your </a:t>
            </a:r>
            <a:r>
              <a:rPr lang="en-US" sz="2000" dirty="0" err="1"/>
              <a:t>StudentAid.gov</a:t>
            </a:r>
            <a:r>
              <a:rPr lang="en-US" sz="2000" dirty="0"/>
              <a:t> account (account username and password)</a:t>
            </a:r>
          </a:p>
          <a:p>
            <a:pPr marL="457200" indent="-457200">
              <a:lnSpc>
                <a:spcPts val="2600"/>
              </a:lnSpc>
              <a:buFont typeface="+mj-lt"/>
              <a:buAutoNum type="arabicPeriod"/>
            </a:pPr>
            <a:r>
              <a:rPr lang="en-US" sz="2000" dirty="0"/>
              <a:t>Select your role: </a:t>
            </a:r>
            <a:r>
              <a:rPr lang="en-US" sz="2000" i="1" dirty="0"/>
              <a:t>Student or parent</a:t>
            </a:r>
          </a:p>
          <a:p>
            <a:pPr marL="457200" indent="-457200">
              <a:lnSpc>
                <a:spcPts val="2600"/>
              </a:lnSpc>
              <a:buFont typeface="+mj-lt"/>
              <a:buAutoNum type="arabicPeriod"/>
            </a:pPr>
            <a:r>
              <a:rPr lang="en-US" sz="2000" dirty="0"/>
              <a:t>Review the FAFSA onboarding before diving into the questions</a:t>
            </a:r>
          </a:p>
        </p:txBody>
      </p:sp>
    </p:spTree>
    <p:extLst>
      <p:ext uri="{BB962C8B-B14F-4D97-AF65-F5344CB8AC3E}">
        <p14:creationId xmlns:p14="http://schemas.microsoft.com/office/powerpoint/2010/main" val="224299653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DF392BD-38AE-53A6-C77D-2D5808103380}"/>
              </a:ext>
            </a:extLst>
          </p:cNvPr>
          <p:cNvGraphicFramePr>
            <a:graphicFrameLocks noGrp="1"/>
          </p:cNvGraphicFramePr>
          <p:nvPr>
            <p:extLst>
              <p:ext uri="{D42A27DB-BD31-4B8C-83A1-F6EECF244321}">
                <p14:modId xmlns:p14="http://schemas.microsoft.com/office/powerpoint/2010/main" val="1296145006"/>
              </p:ext>
            </p:extLst>
          </p:nvPr>
        </p:nvGraphicFramePr>
        <p:xfrm>
          <a:off x="1521265" y="1930400"/>
          <a:ext cx="3317152" cy="3520442"/>
        </p:xfrm>
        <a:graphic>
          <a:graphicData uri="http://schemas.openxmlformats.org/drawingml/2006/table">
            <a:tbl>
              <a:tblPr firstRow="1" bandRow="1">
                <a:tableStyleId>{00A15C55-8517-42AA-B614-E9B94910E393}</a:tableStyleId>
              </a:tblPr>
              <a:tblGrid>
                <a:gridCol w="3317152">
                  <a:extLst>
                    <a:ext uri="{9D8B030D-6E8A-4147-A177-3AD203B41FA5}">
                      <a16:colId xmlns:a16="http://schemas.microsoft.com/office/drawing/2014/main" val="2431746330"/>
                    </a:ext>
                  </a:extLst>
                </a:gridCol>
              </a:tblGrid>
              <a:tr h="487268">
                <a:tc>
                  <a:txBody>
                    <a:bodyPr/>
                    <a:lstStyle/>
                    <a:p>
                      <a:pPr algn="ctr"/>
                      <a:r>
                        <a:rPr lang="en-US" sz="2200" b="0" dirty="0">
                          <a:solidFill>
                            <a:schemeClr val="bg1"/>
                          </a:solidFill>
                          <a:latin typeface="Bebas Neue" panose="020B0606020202050201" pitchFamily="34" charset="0"/>
                        </a:rPr>
                        <a:t>PERSONAL  INFO</a:t>
                      </a:r>
                    </a:p>
                  </a:txBody>
                  <a:tcPr marL="82910" marR="82910" marT="41455" marB="41455" anchor="ctr"/>
                </a:tc>
                <a:extLst>
                  <a:ext uri="{0D108BD9-81ED-4DB2-BD59-A6C34878D82A}">
                    <a16:rowId xmlns:a16="http://schemas.microsoft.com/office/drawing/2014/main" val="1200536355"/>
                  </a:ext>
                </a:extLst>
              </a:tr>
              <a:tr h="505529">
                <a:tc>
                  <a:txBody>
                    <a:bodyPr/>
                    <a:lstStyle/>
                    <a:p>
                      <a:pPr algn="ctr"/>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Name</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82910" marR="82910" marT="41455" marB="41455" anchor="ctr"/>
                </a:tc>
                <a:extLst>
                  <a:ext uri="{0D108BD9-81ED-4DB2-BD59-A6C34878D82A}">
                    <a16:rowId xmlns:a16="http://schemas.microsoft.com/office/drawing/2014/main" val="2489392942"/>
                  </a:ext>
                </a:extLst>
              </a:tr>
              <a:tr h="505529">
                <a:tc>
                  <a:txBody>
                    <a:bodyPr/>
                    <a:lstStyle/>
                    <a:p>
                      <a:pPr algn="ctr"/>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Date of birth</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82910" marR="82910" marT="41455" marB="41455" anchor="ctr"/>
                </a:tc>
                <a:extLst>
                  <a:ext uri="{0D108BD9-81ED-4DB2-BD59-A6C34878D82A}">
                    <a16:rowId xmlns:a16="http://schemas.microsoft.com/office/drawing/2014/main" val="2608397279"/>
                  </a:ext>
                </a:extLst>
              </a:tr>
              <a:tr h="505529">
                <a:tc>
                  <a:txBody>
                    <a:bodyPr/>
                    <a:lstStyle/>
                    <a:p>
                      <a:pPr algn="ctr"/>
                      <a:r>
                        <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Social Security number</a:t>
                      </a:r>
                    </a:p>
                  </a:txBody>
                  <a:tcPr marL="82910" marR="82910" marT="41455" marB="41455" anchor="ctr"/>
                </a:tc>
                <a:extLst>
                  <a:ext uri="{0D108BD9-81ED-4DB2-BD59-A6C34878D82A}">
                    <a16:rowId xmlns:a16="http://schemas.microsoft.com/office/drawing/2014/main" val="2534462646"/>
                  </a:ext>
                </a:extLst>
              </a:tr>
              <a:tr h="505529">
                <a:tc>
                  <a:txBody>
                    <a:bodyPr/>
                    <a:lstStyle/>
                    <a:p>
                      <a:pPr algn="ctr"/>
                      <a:r>
                        <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Contact info (phone, email)</a:t>
                      </a:r>
                    </a:p>
                  </a:txBody>
                  <a:tcPr marL="82910" marR="82910" marT="41455" marB="41455" anchor="ctr"/>
                </a:tc>
                <a:extLst>
                  <a:ext uri="{0D108BD9-81ED-4DB2-BD59-A6C34878D82A}">
                    <a16:rowId xmlns:a16="http://schemas.microsoft.com/office/drawing/2014/main" val="488969472"/>
                  </a:ext>
                </a:extLst>
              </a:tr>
              <a:tr h="505529">
                <a:tc>
                  <a:txBody>
                    <a:bodyPr/>
                    <a:lstStyle/>
                    <a:p>
                      <a:pPr algn="ctr"/>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Physical address</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82910" marR="82910" marT="41455" marB="41455" anchor="ctr"/>
                </a:tc>
                <a:extLst>
                  <a:ext uri="{0D108BD9-81ED-4DB2-BD59-A6C34878D82A}">
                    <a16:rowId xmlns:a16="http://schemas.microsoft.com/office/drawing/2014/main" val="4179450857"/>
                  </a:ext>
                </a:extLst>
              </a:tr>
              <a:tr h="505529">
                <a:tc>
                  <a:txBody>
                    <a:bodyPr/>
                    <a:lstStyle/>
                    <a:p>
                      <a:pPr algn="ctr"/>
                      <a:r>
                        <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State of legal residence</a:t>
                      </a:r>
                    </a:p>
                  </a:txBody>
                  <a:tcPr marL="82910" marR="82910" marT="41455" marB="41455" anchor="ctr"/>
                </a:tc>
                <a:extLst>
                  <a:ext uri="{0D108BD9-81ED-4DB2-BD59-A6C34878D82A}">
                    <a16:rowId xmlns:a16="http://schemas.microsoft.com/office/drawing/2014/main" val="1579142600"/>
                  </a:ext>
                </a:extLst>
              </a:tr>
            </a:tbl>
          </a:graphicData>
        </a:graphic>
      </p:graphicFrame>
      <p:graphicFrame>
        <p:nvGraphicFramePr>
          <p:cNvPr id="2" name="Table 1">
            <a:extLst>
              <a:ext uri="{FF2B5EF4-FFF2-40B4-BE49-F238E27FC236}">
                <a16:creationId xmlns:a16="http://schemas.microsoft.com/office/drawing/2014/main" id="{82444C44-7D94-4BAB-140E-473122E4DF2E}"/>
              </a:ext>
            </a:extLst>
          </p:cNvPr>
          <p:cNvGraphicFramePr>
            <a:graphicFrameLocks noGrp="1"/>
          </p:cNvGraphicFramePr>
          <p:nvPr>
            <p:extLst>
              <p:ext uri="{D42A27DB-BD31-4B8C-83A1-F6EECF244321}">
                <p14:modId xmlns:p14="http://schemas.microsoft.com/office/powerpoint/2010/main" val="2669021863"/>
              </p:ext>
            </p:extLst>
          </p:nvPr>
        </p:nvGraphicFramePr>
        <p:xfrm>
          <a:off x="5209735" y="1930400"/>
          <a:ext cx="5461000" cy="3017520"/>
        </p:xfrm>
        <a:graphic>
          <a:graphicData uri="http://schemas.openxmlformats.org/drawingml/2006/table">
            <a:tbl>
              <a:tblPr firstRow="1" bandRow="1">
                <a:tableStyleId>{00A15C55-8517-42AA-B614-E9B94910E393}</a:tableStyleId>
              </a:tblPr>
              <a:tblGrid>
                <a:gridCol w="5461000">
                  <a:extLst>
                    <a:ext uri="{9D8B030D-6E8A-4147-A177-3AD203B41FA5}">
                      <a16:colId xmlns:a16="http://schemas.microsoft.com/office/drawing/2014/main" val="2431746330"/>
                    </a:ext>
                  </a:extLst>
                </a:gridCol>
              </a:tblGrid>
              <a:tr h="502920">
                <a:tc>
                  <a:txBody>
                    <a:bodyPr/>
                    <a:lstStyle/>
                    <a:p>
                      <a:pPr algn="ctr"/>
                      <a:r>
                        <a:rPr lang="en-US" sz="2200" b="0" dirty="0">
                          <a:solidFill>
                            <a:schemeClr val="bg1"/>
                          </a:solidFill>
                          <a:latin typeface="Bebas Neue" panose="020B0606020202050201" pitchFamily="34" charset="0"/>
                        </a:rPr>
                        <a:t>Demographics</a:t>
                      </a:r>
                    </a:p>
                  </a:txBody>
                  <a:tcPr marL="83266" marR="83266" marT="41633" marB="41633" anchor="ctr"/>
                </a:tc>
                <a:extLst>
                  <a:ext uri="{0D108BD9-81ED-4DB2-BD59-A6C34878D82A}">
                    <a16:rowId xmlns:a16="http://schemas.microsoft.com/office/drawing/2014/main" val="1200536355"/>
                  </a:ext>
                </a:extLst>
              </a:tr>
              <a:tr h="502920">
                <a:tc>
                  <a:txBody>
                    <a:bodyPr/>
                    <a:lstStyle/>
                    <a:p>
                      <a:pPr algn="ctr"/>
                      <a:r>
                        <a:rPr lang="en-US" sz="17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Gender</a:t>
                      </a:r>
                      <a:endParaRPr lang="en-US" sz="17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83266" marR="83266" marT="41633" marB="41633" anchor="ctr"/>
                </a:tc>
                <a:extLst>
                  <a:ext uri="{0D108BD9-81ED-4DB2-BD59-A6C34878D82A}">
                    <a16:rowId xmlns:a16="http://schemas.microsoft.com/office/drawing/2014/main" val="2489392942"/>
                  </a:ext>
                </a:extLst>
              </a:tr>
              <a:tr h="502920">
                <a:tc>
                  <a:txBody>
                    <a:bodyPr/>
                    <a:lstStyle/>
                    <a:p>
                      <a:pPr algn="ctr"/>
                      <a:r>
                        <a:rPr lang="en-US" sz="17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Race and ethnicity</a:t>
                      </a:r>
                    </a:p>
                  </a:txBody>
                  <a:tcPr marL="83266" marR="83266" marT="41633" marB="41633" anchor="ctr"/>
                </a:tc>
                <a:extLst>
                  <a:ext uri="{0D108BD9-81ED-4DB2-BD59-A6C34878D82A}">
                    <a16:rowId xmlns:a16="http://schemas.microsoft.com/office/drawing/2014/main" val="2608397279"/>
                  </a:ext>
                </a:extLst>
              </a:tr>
              <a:tr h="502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Parental education status (student only)</a:t>
                      </a:r>
                    </a:p>
                  </a:txBody>
                  <a:tcPr marL="83266" marR="83266" marT="41633" marB="41633" anchor="ctr"/>
                </a:tc>
                <a:extLst>
                  <a:ext uri="{0D108BD9-81ED-4DB2-BD59-A6C34878D82A}">
                    <a16:rowId xmlns:a16="http://schemas.microsoft.com/office/drawing/2014/main" val="2534462646"/>
                  </a:ext>
                </a:extLst>
              </a:tr>
              <a:tr h="502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Parent killed in the line of duty (student only)</a:t>
                      </a:r>
                      <a:endParaRPr lang="en-US" sz="17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83266" marR="83266" marT="41633" marB="41633" anchor="ctr"/>
                </a:tc>
                <a:extLst>
                  <a:ext uri="{0D108BD9-81ED-4DB2-BD59-A6C34878D82A}">
                    <a16:rowId xmlns:a16="http://schemas.microsoft.com/office/drawing/2014/main" val="488969472"/>
                  </a:ext>
                </a:extLst>
              </a:tr>
              <a:tr h="502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High school completion status</a:t>
                      </a:r>
                    </a:p>
                  </a:txBody>
                  <a:tcPr marL="83266" marR="83266" marT="41633" marB="41633" anchor="ctr"/>
                </a:tc>
                <a:extLst>
                  <a:ext uri="{0D108BD9-81ED-4DB2-BD59-A6C34878D82A}">
                    <a16:rowId xmlns:a16="http://schemas.microsoft.com/office/drawing/2014/main" val="4179450857"/>
                  </a:ext>
                </a:extLst>
              </a:tr>
            </a:tbl>
          </a:graphicData>
        </a:graphic>
      </p:graphicFrame>
      <p:sp>
        <p:nvSpPr>
          <p:cNvPr id="3" name="TextBox 2">
            <a:extLst>
              <a:ext uri="{FF2B5EF4-FFF2-40B4-BE49-F238E27FC236}">
                <a16:creationId xmlns:a16="http://schemas.microsoft.com/office/drawing/2014/main" id="{FDEB3F8D-8220-33CF-65CE-5AB84BAB1DF6}"/>
              </a:ext>
            </a:extLst>
          </p:cNvPr>
          <p:cNvSpPr txBox="1"/>
          <p:nvPr/>
        </p:nvSpPr>
        <p:spPr>
          <a:xfrm>
            <a:off x="2050965" y="974145"/>
            <a:ext cx="8090069" cy="707886"/>
          </a:xfrm>
          <a:prstGeom prst="rect">
            <a:avLst/>
          </a:prstGeom>
          <a:noFill/>
        </p:spPr>
        <p:txBody>
          <a:bodyPr wrap="square" rtlCol="0">
            <a:spAutoFit/>
          </a:bodyPr>
          <a:lstStyle/>
          <a:p>
            <a:r>
              <a:rPr lang="en-US" sz="4000" i="0" u="none" strike="noStrike" baseline="0" dirty="0">
                <a:solidFill>
                  <a:schemeClr val="tx2"/>
                </a:solidFill>
                <a:latin typeface="Bebas Neue" panose="020B0606020202050201" pitchFamily="34" charset="0"/>
              </a:rPr>
              <a:t>Basic Personal Information and Demographics</a:t>
            </a:r>
          </a:p>
        </p:txBody>
      </p:sp>
    </p:spTree>
    <p:extLst>
      <p:ext uri="{BB962C8B-B14F-4D97-AF65-F5344CB8AC3E}">
        <p14:creationId xmlns:p14="http://schemas.microsoft.com/office/powerpoint/2010/main" val="108549823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70BD-CBB5-6ABE-5B21-27667587CAB0}"/>
              </a:ext>
            </a:extLst>
          </p:cNvPr>
          <p:cNvSpPr>
            <a:spLocks noGrp="1"/>
          </p:cNvSpPr>
          <p:nvPr>
            <p:ph type="title"/>
          </p:nvPr>
        </p:nvSpPr>
        <p:spPr/>
        <p:txBody>
          <a:bodyPr>
            <a:normAutofit/>
          </a:bodyPr>
          <a:lstStyle/>
          <a:p>
            <a:pPr>
              <a:lnSpc>
                <a:spcPts val="6000"/>
              </a:lnSpc>
            </a:pPr>
            <a:r>
              <a:rPr lang="en-US" sz="6000" dirty="0">
                <a:solidFill>
                  <a:schemeClr val="tx2"/>
                </a:solidFill>
              </a:rPr>
              <a:t>Filling out the FAFSA</a:t>
            </a:r>
          </a:p>
        </p:txBody>
      </p:sp>
      <p:sp>
        <p:nvSpPr>
          <p:cNvPr id="3" name="Text Placeholder 2">
            <a:extLst>
              <a:ext uri="{FF2B5EF4-FFF2-40B4-BE49-F238E27FC236}">
                <a16:creationId xmlns:a16="http://schemas.microsoft.com/office/drawing/2014/main" id="{C471DE7B-7861-3E17-F29E-BD4E5D97A2E1}"/>
              </a:ext>
            </a:extLst>
          </p:cNvPr>
          <p:cNvSpPr>
            <a:spLocks noGrp="1"/>
          </p:cNvSpPr>
          <p:nvPr>
            <p:ph type="body" idx="1"/>
          </p:nvPr>
        </p:nvSpPr>
        <p:spPr>
          <a:xfrm>
            <a:off x="4415717" y="1217076"/>
            <a:ext cx="5242633" cy="5330893"/>
          </a:xfrm>
        </p:spPr>
        <p:txBody>
          <a:bodyPr>
            <a:noAutofit/>
          </a:bodyPr>
          <a:lstStyle/>
          <a:p>
            <a:pPr>
              <a:lnSpc>
                <a:spcPct val="100000"/>
              </a:lnSpc>
            </a:pPr>
            <a: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Personal Circumstances </a:t>
            </a:r>
            <a:b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br>
            <a: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and Dependency Status</a:t>
            </a:r>
          </a:p>
          <a:p>
            <a:pPr>
              <a:lnSpc>
                <a:spcPts val="2800"/>
              </a:lnSpc>
            </a:pPr>
            <a:r>
              <a:rPr lang="en-US" sz="2000" dirty="0">
                <a:solidFill>
                  <a:schemeClr val="tx1"/>
                </a:solidFill>
              </a:rPr>
              <a:t>To determine your dependency status, you may be asked about your: </a:t>
            </a:r>
            <a:endParaRPr lang="en-US" sz="1600" dirty="0"/>
          </a:p>
          <a:p>
            <a:pPr marL="342900" indent="-342900">
              <a:lnSpc>
                <a:spcPts val="2200"/>
              </a:lnSpc>
              <a:buFont typeface="Arial" panose="020B0604020202020204" pitchFamily="34" charset="0"/>
              <a:buChar char="•"/>
            </a:pPr>
            <a:r>
              <a:rPr lang="en-US" sz="1600" dirty="0"/>
              <a:t>Marital status </a:t>
            </a:r>
          </a:p>
          <a:p>
            <a:pPr marL="342900" indent="-342900">
              <a:lnSpc>
                <a:spcPts val="2200"/>
              </a:lnSpc>
              <a:buFont typeface="Arial" panose="020B0604020202020204" pitchFamily="34" charset="0"/>
              <a:buChar char="•"/>
            </a:pPr>
            <a:r>
              <a:rPr lang="en-US" sz="1600" dirty="0"/>
              <a:t>College or career school plans </a:t>
            </a:r>
          </a:p>
          <a:p>
            <a:pPr marL="342900" indent="-342900">
              <a:lnSpc>
                <a:spcPts val="2200"/>
              </a:lnSpc>
              <a:buFont typeface="Arial" panose="020B0604020202020204" pitchFamily="34" charset="0"/>
              <a:buChar char="•"/>
            </a:pPr>
            <a:r>
              <a:rPr lang="en-US" sz="1600" dirty="0"/>
              <a:t>Military status </a:t>
            </a:r>
          </a:p>
          <a:p>
            <a:pPr marL="342900" indent="-342900">
              <a:lnSpc>
                <a:spcPts val="2200"/>
              </a:lnSpc>
              <a:buFont typeface="Arial" panose="020B0604020202020204" pitchFamily="34" charset="0"/>
              <a:buChar char="•"/>
            </a:pPr>
            <a:r>
              <a:rPr lang="en-US" sz="1600" dirty="0"/>
              <a:t>Foster care history </a:t>
            </a:r>
          </a:p>
          <a:p>
            <a:pPr marL="342900" indent="-342900">
              <a:lnSpc>
                <a:spcPts val="2200"/>
              </a:lnSpc>
              <a:buFont typeface="Arial" panose="020B0604020202020204" pitchFamily="34" charset="0"/>
              <a:buChar char="•"/>
            </a:pPr>
            <a:r>
              <a:rPr lang="en-US" sz="1600" dirty="0"/>
              <a:t>Experiences of homelessness or risk of experiencing homelessness </a:t>
            </a:r>
          </a:p>
          <a:p>
            <a:pPr marL="342900" indent="-342900">
              <a:lnSpc>
                <a:spcPts val="2200"/>
              </a:lnSpc>
              <a:buFont typeface="Arial" panose="020B0604020202020204" pitchFamily="34" charset="0"/>
              <a:buChar char="•"/>
            </a:pPr>
            <a:r>
              <a:rPr lang="en-US" sz="1600" dirty="0"/>
              <a:t>Unique circumstances contacting your parents </a:t>
            </a:r>
          </a:p>
        </p:txBody>
      </p:sp>
    </p:spTree>
    <p:extLst>
      <p:ext uri="{BB962C8B-B14F-4D97-AF65-F5344CB8AC3E}">
        <p14:creationId xmlns:p14="http://schemas.microsoft.com/office/powerpoint/2010/main" val="2031632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7C4-E5AE-E1E6-070B-B4100D96303B}"/>
              </a:ext>
            </a:extLst>
          </p:cNvPr>
          <p:cNvSpPr>
            <a:spLocks noGrp="1"/>
          </p:cNvSpPr>
          <p:nvPr>
            <p:ph type="title" idx="4294967295"/>
          </p:nvPr>
        </p:nvSpPr>
        <p:spPr>
          <a:xfrm>
            <a:off x="825500" y="758825"/>
            <a:ext cx="3206750" cy="5330825"/>
          </a:xfrm>
        </p:spPr>
        <p:txBody>
          <a:bodyPr>
            <a:normAutofit/>
          </a:bodyPr>
          <a:lstStyle/>
          <a:p>
            <a:pPr algn="r">
              <a:lnSpc>
                <a:spcPts val="6000"/>
              </a:lnSpc>
            </a:pPr>
            <a:r>
              <a:rPr lang="en-US" sz="6000" dirty="0">
                <a:solidFill>
                  <a:schemeClr val="bg1"/>
                </a:solidFill>
              </a:rPr>
              <a:t>Filling out the FAFSA</a:t>
            </a:r>
            <a:endParaRPr lang="en-US" sz="4800" dirty="0">
              <a:solidFill>
                <a:schemeClr val="bg1"/>
              </a:solidFill>
            </a:endParaRPr>
          </a:p>
        </p:txBody>
      </p:sp>
      <p:sp>
        <p:nvSpPr>
          <p:cNvPr id="3" name="Text Placeholder 2">
            <a:extLst>
              <a:ext uri="{FF2B5EF4-FFF2-40B4-BE49-F238E27FC236}">
                <a16:creationId xmlns:a16="http://schemas.microsoft.com/office/drawing/2014/main" id="{8C19EE33-98A3-CC6A-7600-5B68D328343C}"/>
              </a:ext>
            </a:extLst>
          </p:cNvPr>
          <p:cNvSpPr>
            <a:spLocks noGrp="1"/>
          </p:cNvSpPr>
          <p:nvPr>
            <p:ph type="body" idx="4294967295"/>
          </p:nvPr>
        </p:nvSpPr>
        <p:spPr>
          <a:xfrm>
            <a:off x="4347708" y="502565"/>
            <a:ext cx="6164262" cy="4586046"/>
          </a:xfrm>
        </p:spPr>
        <p:txBody>
          <a:bodyPr anchor="ctr">
            <a:noAutofit/>
          </a:bodyPr>
          <a:lstStyle/>
          <a:p>
            <a:pPr marL="0" indent="0">
              <a:lnSpc>
                <a:spcPct val="100000"/>
              </a:lnSpc>
              <a:buNone/>
            </a:pPr>
            <a:r>
              <a:rPr lang="en-US" sz="2400" b="1" dirty="0">
                <a:solidFill>
                  <a:schemeClr val="bg1"/>
                </a:solidFill>
                <a:latin typeface="Noto Serif" panose="02020600060500020200" pitchFamily="18" charset="0"/>
                <a:ea typeface="Noto Serif" panose="02020600060500020200" pitchFamily="18" charset="0"/>
                <a:cs typeface="Noto Serif" panose="02020600060500020200" pitchFamily="18" charset="0"/>
              </a:rPr>
              <a:t>Consent to Use IRS Information</a:t>
            </a:r>
          </a:p>
          <a:p>
            <a:pPr marL="0" indent="0">
              <a:lnSpc>
                <a:spcPts val="2600"/>
              </a:lnSpc>
              <a:buNone/>
            </a:pPr>
            <a:r>
              <a:rPr lang="en-US" sz="2000" dirty="0">
                <a:solidFill>
                  <a:schemeClr val="bg1"/>
                </a:solidFill>
              </a:rPr>
              <a:t>All contributors will be asked to let the FAFSA pull their stored tax info directly from the IRS. </a:t>
            </a:r>
          </a:p>
          <a:p>
            <a:pPr marL="0" indent="0">
              <a:lnSpc>
                <a:spcPts val="2600"/>
              </a:lnSpc>
              <a:buNone/>
            </a:pPr>
            <a:r>
              <a:rPr lang="en-US" sz="2000" dirty="0">
                <a:solidFill>
                  <a:schemeClr val="bg1"/>
                </a:solidFill>
              </a:rPr>
              <a:t>This lets you skip most of the income tax questions on the form and complete the FAFSA in less time. If consent isn’t given, you will not be eligible for federal financial aid. </a:t>
            </a:r>
          </a:p>
        </p:txBody>
      </p:sp>
      <p:sp>
        <p:nvSpPr>
          <p:cNvPr id="6" name="Arrow: Right 5">
            <a:extLst>
              <a:ext uri="{FF2B5EF4-FFF2-40B4-BE49-F238E27FC236}">
                <a16:creationId xmlns:a16="http://schemas.microsoft.com/office/drawing/2014/main" id="{E8B83102-B8B7-60E4-7E6D-41D4473E5DF9}"/>
              </a:ext>
            </a:extLst>
          </p:cNvPr>
          <p:cNvSpPr/>
          <p:nvPr/>
        </p:nvSpPr>
        <p:spPr>
          <a:xfrm>
            <a:off x="2705100" y="4927600"/>
            <a:ext cx="7518400" cy="965200"/>
          </a:xfrm>
          <a:prstGeom prst="rightArrow">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EDFA58-007E-0543-6968-8575FD41CD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8861" y="4472207"/>
            <a:ext cx="4494279" cy="3558735"/>
          </a:xfrm>
          <a:prstGeom prst="rect">
            <a:avLst/>
          </a:prstGeom>
        </p:spPr>
      </p:pic>
      <p:pic>
        <p:nvPicPr>
          <p:cNvPr id="8" name="Graphic 7">
            <a:extLst>
              <a:ext uri="{FF2B5EF4-FFF2-40B4-BE49-F238E27FC236}">
                <a16:creationId xmlns:a16="http://schemas.microsoft.com/office/drawing/2014/main" id="{223F8073-EC66-FAFD-0B64-B38E12DBD5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9880" y="4940300"/>
            <a:ext cx="704850" cy="952500"/>
          </a:xfrm>
          <a:prstGeom prst="rect">
            <a:avLst/>
          </a:prstGeom>
        </p:spPr>
      </p:pic>
    </p:spTree>
    <p:extLst>
      <p:ext uri="{BB962C8B-B14F-4D97-AF65-F5344CB8AC3E}">
        <p14:creationId xmlns:p14="http://schemas.microsoft.com/office/powerpoint/2010/main" val="3549965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70BD-CBB5-6ABE-5B21-27667587CAB0}"/>
              </a:ext>
            </a:extLst>
          </p:cNvPr>
          <p:cNvSpPr>
            <a:spLocks noGrp="1"/>
          </p:cNvSpPr>
          <p:nvPr>
            <p:ph type="title"/>
          </p:nvPr>
        </p:nvSpPr>
        <p:spPr>
          <a:xfrm>
            <a:off x="546100" y="758757"/>
            <a:ext cx="3492501" cy="5330893"/>
          </a:xfrm>
        </p:spPr>
        <p:txBody>
          <a:bodyPr>
            <a:normAutofit/>
          </a:bodyPr>
          <a:lstStyle/>
          <a:p>
            <a:pPr>
              <a:lnSpc>
                <a:spcPts val="6000"/>
              </a:lnSpc>
            </a:pPr>
            <a:r>
              <a:rPr lang="en-US" sz="6000" dirty="0">
                <a:solidFill>
                  <a:schemeClr val="tx2"/>
                </a:solidFill>
              </a:rPr>
              <a:t>Filling out the FAFSA</a:t>
            </a:r>
          </a:p>
        </p:txBody>
      </p:sp>
      <p:sp>
        <p:nvSpPr>
          <p:cNvPr id="3" name="Text Placeholder 2">
            <a:extLst>
              <a:ext uri="{FF2B5EF4-FFF2-40B4-BE49-F238E27FC236}">
                <a16:creationId xmlns:a16="http://schemas.microsoft.com/office/drawing/2014/main" id="{C471DE7B-7861-3E17-F29E-BD4E5D97A2E1}"/>
              </a:ext>
            </a:extLst>
          </p:cNvPr>
          <p:cNvSpPr>
            <a:spLocks noGrp="1"/>
          </p:cNvSpPr>
          <p:nvPr>
            <p:ph type="body" idx="1"/>
          </p:nvPr>
        </p:nvSpPr>
        <p:spPr>
          <a:xfrm>
            <a:off x="4361930" y="1717438"/>
            <a:ext cx="3622741" cy="3842657"/>
          </a:xfrm>
        </p:spPr>
        <p:txBody>
          <a:bodyPr>
            <a:normAutofit/>
          </a:bodyPr>
          <a:lstStyle/>
          <a:p>
            <a:pPr>
              <a:lnSpc>
                <a:spcPts val="2800"/>
              </a:lnSpc>
              <a:spcAft>
                <a:spcPts val="600"/>
              </a:spcAft>
            </a:pPr>
            <a: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Student Finances</a:t>
            </a:r>
            <a:endParaRPr lang="en-US" sz="1800" b="1" dirty="0">
              <a:solidFill>
                <a:schemeClr val="tx1"/>
              </a:solidFill>
              <a:latin typeface="Noto Serif" panose="02020600060500020200" pitchFamily="18" charset="0"/>
              <a:ea typeface="Noto Serif" panose="02020600060500020200" pitchFamily="18" charset="0"/>
              <a:cs typeface="Noto Serif" panose="02020600060500020200" pitchFamily="18" charset="0"/>
            </a:endParaRPr>
          </a:p>
          <a:p>
            <a:r>
              <a:rPr lang="en-US" sz="2000" dirty="0">
                <a:solidFill>
                  <a:schemeClr val="tx1"/>
                </a:solidFill>
              </a:rPr>
              <a:t>You’ll be asked about your: </a:t>
            </a:r>
          </a:p>
          <a:p>
            <a:pPr marL="342900" indent="-342900">
              <a:lnSpc>
                <a:spcPts val="2000"/>
              </a:lnSpc>
              <a:buFont typeface="Arial" panose="020B0604020202020204" pitchFamily="34" charset="0"/>
              <a:buChar char="•"/>
            </a:pPr>
            <a:r>
              <a:rPr lang="en-US" sz="1600" dirty="0">
                <a:solidFill>
                  <a:schemeClr val="tx1"/>
                </a:solidFill>
              </a:rPr>
              <a:t>2023 tax return</a:t>
            </a:r>
          </a:p>
          <a:p>
            <a:pPr marL="342900" indent="-342900">
              <a:lnSpc>
                <a:spcPts val="2000"/>
              </a:lnSpc>
              <a:buFont typeface="Arial" panose="020B0604020202020204" pitchFamily="34" charset="0"/>
              <a:buChar char="•"/>
            </a:pPr>
            <a:r>
              <a:rPr lang="en-US" sz="1600" dirty="0">
                <a:solidFill>
                  <a:schemeClr val="tx1"/>
                </a:solidFill>
              </a:rPr>
              <a:t>Assets</a:t>
            </a:r>
          </a:p>
          <a:p>
            <a:pPr marL="914400" lvl="1" indent="-457200">
              <a:lnSpc>
                <a:spcPts val="2000"/>
              </a:lnSpc>
              <a:buFont typeface="+mj-lt"/>
              <a:buAutoNum type="arabicPeriod"/>
            </a:pPr>
            <a:r>
              <a:rPr lang="en-US" sz="1600" dirty="0">
                <a:solidFill>
                  <a:schemeClr val="tx1"/>
                </a:solidFill>
              </a:rPr>
              <a:t>Bank account balances</a:t>
            </a:r>
          </a:p>
          <a:p>
            <a:pPr marL="914400" lvl="1" indent="-457200">
              <a:lnSpc>
                <a:spcPts val="2000"/>
              </a:lnSpc>
              <a:buFont typeface="+mj-lt"/>
              <a:buAutoNum type="arabicPeriod"/>
            </a:pPr>
            <a:r>
              <a:rPr lang="en-US" sz="1600" dirty="0">
                <a:solidFill>
                  <a:schemeClr val="tx1"/>
                </a:solidFill>
              </a:rPr>
              <a:t>Investments</a:t>
            </a:r>
          </a:p>
          <a:p>
            <a:pPr marL="914400" lvl="1" indent="-457200">
              <a:lnSpc>
                <a:spcPts val="2000"/>
              </a:lnSpc>
              <a:buFont typeface="+mj-lt"/>
              <a:buAutoNum type="arabicPeriod"/>
            </a:pPr>
            <a:r>
              <a:rPr lang="en-US" sz="1600" dirty="0">
                <a:solidFill>
                  <a:schemeClr val="tx1"/>
                </a:solidFill>
              </a:rPr>
              <a:t>Net worth of business and farms</a:t>
            </a:r>
          </a:p>
        </p:txBody>
      </p:sp>
      <p:pic>
        <p:nvPicPr>
          <p:cNvPr id="14" name="Picture 13" descr="A green line on a black background&#10;&#10;AI-generated content may be incorrect.">
            <a:extLst>
              <a:ext uri="{FF2B5EF4-FFF2-40B4-BE49-F238E27FC236}">
                <a16:creationId xmlns:a16="http://schemas.microsoft.com/office/drawing/2014/main" id="{49FB2377-55A0-8567-C598-2F8E8F5118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4950" y="1994684"/>
            <a:ext cx="6871793" cy="4972272"/>
          </a:xfrm>
          <a:prstGeom prst="rect">
            <a:avLst/>
          </a:prstGeom>
        </p:spPr>
      </p:pic>
      <p:pic>
        <p:nvPicPr>
          <p:cNvPr id="4" name="Picture 3">
            <a:extLst>
              <a:ext uri="{FF2B5EF4-FFF2-40B4-BE49-F238E27FC236}">
                <a16:creationId xmlns:a16="http://schemas.microsoft.com/office/drawing/2014/main" id="{5025B1F6-6587-EEEA-A8BD-683005BECA6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23540" y="3232138"/>
            <a:ext cx="6170828" cy="3929881"/>
          </a:xfrm>
          <a:prstGeom prst="rect">
            <a:avLst/>
          </a:prstGeom>
        </p:spPr>
      </p:pic>
    </p:spTree>
    <p:extLst>
      <p:ext uri="{BB962C8B-B14F-4D97-AF65-F5344CB8AC3E}">
        <p14:creationId xmlns:p14="http://schemas.microsoft.com/office/powerpoint/2010/main" val="198531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70BD-CBB5-6ABE-5B21-27667587CAB0}"/>
              </a:ext>
            </a:extLst>
          </p:cNvPr>
          <p:cNvSpPr>
            <a:spLocks noGrp="1"/>
          </p:cNvSpPr>
          <p:nvPr>
            <p:ph type="title"/>
          </p:nvPr>
        </p:nvSpPr>
        <p:spPr>
          <a:xfrm>
            <a:off x="546100" y="758757"/>
            <a:ext cx="3492501" cy="5330893"/>
          </a:xfrm>
        </p:spPr>
        <p:txBody>
          <a:bodyPr>
            <a:normAutofit/>
          </a:bodyPr>
          <a:lstStyle/>
          <a:p>
            <a:pPr>
              <a:lnSpc>
                <a:spcPts val="6000"/>
              </a:lnSpc>
            </a:pPr>
            <a:r>
              <a:rPr lang="en-US" sz="6000" dirty="0">
                <a:solidFill>
                  <a:schemeClr val="tx2"/>
                </a:solidFill>
              </a:rPr>
              <a:t>Filling out the FAFSA</a:t>
            </a:r>
          </a:p>
        </p:txBody>
      </p:sp>
      <p:sp>
        <p:nvSpPr>
          <p:cNvPr id="3" name="Text Placeholder 2">
            <a:extLst>
              <a:ext uri="{FF2B5EF4-FFF2-40B4-BE49-F238E27FC236}">
                <a16:creationId xmlns:a16="http://schemas.microsoft.com/office/drawing/2014/main" id="{C471DE7B-7861-3E17-F29E-BD4E5D97A2E1}"/>
              </a:ext>
            </a:extLst>
          </p:cNvPr>
          <p:cNvSpPr>
            <a:spLocks noGrp="1"/>
          </p:cNvSpPr>
          <p:nvPr>
            <p:ph type="body" idx="1"/>
          </p:nvPr>
        </p:nvSpPr>
        <p:spPr>
          <a:xfrm>
            <a:off x="4361930" y="1200145"/>
            <a:ext cx="3149213" cy="4529819"/>
          </a:xfrm>
        </p:spPr>
        <p:txBody>
          <a:bodyPr>
            <a:normAutofit/>
          </a:bodyPr>
          <a:lstStyle/>
          <a:p>
            <a: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Parent Financials</a:t>
            </a:r>
          </a:p>
          <a:p>
            <a:pPr>
              <a:lnSpc>
                <a:spcPts val="2800"/>
              </a:lnSpc>
            </a:pPr>
            <a:r>
              <a:rPr lang="en-US" sz="2000" dirty="0"/>
              <a:t>Your parents will be asked about their: </a:t>
            </a:r>
          </a:p>
          <a:p>
            <a:pPr marL="342900" indent="-342900">
              <a:lnSpc>
                <a:spcPts val="2100"/>
              </a:lnSpc>
              <a:buFont typeface="Arial" panose="020B0604020202020204" pitchFamily="34" charset="0"/>
              <a:buChar char="•"/>
            </a:pPr>
            <a:r>
              <a:rPr lang="en-US" sz="1600" dirty="0">
                <a:solidFill>
                  <a:schemeClr val="tx1"/>
                </a:solidFill>
              </a:rPr>
              <a:t>2023 tax return</a:t>
            </a:r>
          </a:p>
          <a:p>
            <a:pPr marL="342900" indent="-342900">
              <a:lnSpc>
                <a:spcPts val="2100"/>
              </a:lnSpc>
              <a:buFont typeface="Arial" panose="020B0604020202020204" pitchFamily="34" charset="0"/>
              <a:buChar char="•"/>
            </a:pPr>
            <a:r>
              <a:rPr lang="en-US" sz="1600" dirty="0"/>
              <a:t>Tax filing status</a:t>
            </a:r>
          </a:p>
          <a:p>
            <a:pPr marL="342900" indent="-342900">
              <a:lnSpc>
                <a:spcPts val="2100"/>
              </a:lnSpc>
              <a:buFont typeface="Arial" panose="020B0604020202020204" pitchFamily="34" charset="0"/>
              <a:buChar char="•"/>
            </a:pPr>
            <a:r>
              <a:rPr lang="en-US" sz="1600" dirty="0">
                <a:solidFill>
                  <a:schemeClr val="tx1"/>
                </a:solidFill>
              </a:rPr>
              <a:t>Federal benefits received</a:t>
            </a:r>
          </a:p>
          <a:p>
            <a:pPr marL="342900" indent="-342900">
              <a:lnSpc>
                <a:spcPts val="2100"/>
              </a:lnSpc>
              <a:buFont typeface="Arial" panose="020B0604020202020204" pitchFamily="34" charset="0"/>
              <a:buChar char="•"/>
            </a:pPr>
            <a:r>
              <a:rPr lang="en-US" sz="1600" dirty="0"/>
              <a:t>Family size</a:t>
            </a:r>
          </a:p>
          <a:p>
            <a:pPr marL="342900" indent="-342900">
              <a:lnSpc>
                <a:spcPts val="2100"/>
              </a:lnSpc>
              <a:buFont typeface="Arial" panose="020B0604020202020204" pitchFamily="34" charset="0"/>
              <a:buChar char="•"/>
            </a:pPr>
            <a:r>
              <a:rPr lang="en-US" sz="1600" dirty="0">
                <a:solidFill>
                  <a:schemeClr val="tx1"/>
                </a:solidFill>
              </a:rPr>
              <a:t>Number of family members in college</a:t>
            </a:r>
          </a:p>
          <a:p>
            <a:pPr marL="342900" indent="-342900">
              <a:lnSpc>
                <a:spcPts val="2100"/>
              </a:lnSpc>
              <a:buFont typeface="Arial" panose="020B0604020202020204" pitchFamily="34" charset="0"/>
              <a:buChar char="•"/>
            </a:pPr>
            <a:r>
              <a:rPr lang="en-US" sz="1600" dirty="0"/>
              <a:t>Assets</a:t>
            </a:r>
            <a:endParaRPr lang="en-US" sz="1600" dirty="0">
              <a:solidFill>
                <a:schemeClr val="tx1"/>
              </a:solidFill>
            </a:endParaRPr>
          </a:p>
        </p:txBody>
      </p:sp>
      <p:pic>
        <p:nvPicPr>
          <p:cNvPr id="7" name="Picture 6" descr="A green line on a black background&#10;&#10;AI-generated content may be incorrect.">
            <a:extLst>
              <a:ext uri="{FF2B5EF4-FFF2-40B4-BE49-F238E27FC236}">
                <a16:creationId xmlns:a16="http://schemas.microsoft.com/office/drawing/2014/main" id="{ED27929D-5096-F898-8426-5A4FE8EC9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4950" y="1994684"/>
            <a:ext cx="6871793" cy="4972272"/>
          </a:xfrm>
          <a:prstGeom prst="rect">
            <a:avLst/>
          </a:prstGeom>
        </p:spPr>
      </p:pic>
      <p:pic>
        <p:nvPicPr>
          <p:cNvPr id="8" name="Picture 7">
            <a:extLst>
              <a:ext uri="{FF2B5EF4-FFF2-40B4-BE49-F238E27FC236}">
                <a16:creationId xmlns:a16="http://schemas.microsoft.com/office/drawing/2014/main" id="{F05F6D15-7D55-9554-6F64-8232357ACB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23540" y="3232138"/>
            <a:ext cx="6170828" cy="3929881"/>
          </a:xfrm>
          <a:prstGeom prst="rect">
            <a:avLst/>
          </a:prstGeom>
        </p:spPr>
      </p:pic>
    </p:spTree>
    <p:extLst>
      <p:ext uri="{BB962C8B-B14F-4D97-AF65-F5344CB8AC3E}">
        <p14:creationId xmlns:p14="http://schemas.microsoft.com/office/powerpoint/2010/main" val="2149495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42016-87A0-FAED-1AAE-836E2D5F2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9DAC6-97DB-0FD4-FE57-F6243904F0EF}"/>
              </a:ext>
            </a:extLst>
          </p:cNvPr>
          <p:cNvSpPr>
            <a:spLocks noGrp="1"/>
          </p:cNvSpPr>
          <p:nvPr>
            <p:ph type="title"/>
          </p:nvPr>
        </p:nvSpPr>
        <p:spPr>
          <a:xfrm>
            <a:off x="546100" y="758757"/>
            <a:ext cx="3492501" cy="5330893"/>
          </a:xfrm>
        </p:spPr>
        <p:txBody>
          <a:bodyPr>
            <a:normAutofit/>
          </a:bodyPr>
          <a:lstStyle/>
          <a:p>
            <a:pPr>
              <a:lnSpc>
                <a:spcPts val="6000"/>
              </a:lnSpc>
            </a:pPr>
            <a:r>
              <a:rPr lang="en-US" sz="6000" dirty="0">
                <a:solidFill>
                  <a:schemeClr val="tx2"/>
                </a:solidFill>
              </a:rPr>
              <a:t>Filling out the FAFSA</a:t>
            </a:r>
          </a:p>
        </p:txBody>
      </p:sp>
      <p:sp>
        <p:nvSpPr>
          <p:cNvPr id="3" name="Text Placeholder 2">
            <a:extLst>
              <a:ext uri="{FF2B5EF4-FFF2-40B4-BE49-F238E27FC236}">
                <a16:creationId xmlns:a16="http://schemas.microsoft.com/office/drawing/2014/main" id="{DC73D986-CDCC-3C93-9F03-70B834285971}"/>
              </a:ext>
            </a:extLst>
          </p:cNvPr>
          <p:cNvSpPr>
            <a:spLocks noGrp="1"/>
          </p:cNvSpPr>
          <p:nvPr>
            <p:ph type="body" idx="1"/>
          </p:nvPr>
        </p:nvSpPr>
        <p:spPr>
          <a:xfrm>
            <a:off x="4361930" y="1592598"/>
            <a:ext cx="6780074" cy="3665203"/>
          </a:xfrm>
        </p:spPr>
        <p:txBody>
          <a:bodyPr>
            <a:normAutofit/>
          </a:bodyPr>
          <a:lstStyle/>
          <a:p>
            <a:pPr>
              <a:lnSpc>
                <a:spcPct val="100000"/>
              </a:lnSpc>
            </a:pPr>
            <a: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Untaxed Income </a:t>
            </a:r>
          </a:p>
          <a:p>
            <a:pPr>
              <a:lnSpc>
                <a:spcPts val="2600"/>
              </a:lnSpc>
            </a:pPr>
            <a:r>
              <a:rPr lang="en-US" sz="2000" dirty="0"/>
              <a:t>If your parents or other contributors earn mostly untaxed income (like cash or Social Security benefits), you can still fill out the FAFSA. Here’s how: </a:t>
            </a:r>
          </a:p>
          <a:p>
            <a:pPr marL="342900" indent="-342900">
              <a:lnSpc>
                <a:spcPts val="2200"/>
              </a:lnSpc>
              <a:buFont typeface="Arial" panose="020B0604020202020204" pitchFamily="34" charset="0"/>
              <a:buChar char="•"/>
            </a:pPr>
            <a:r>
              <a:rPr lang="en-US" sz="1600" b="1" dirty="0">
                <a:solidFill>
                  <a:schemeClr val="tx1"/>
                </a:solidFill>
              </a:rPr>
              <a:t>Report estimated earnings </a:t>
            </a:r>
            <a:r>
              <a:rPr lang="en-US" sz="1600" dirty="0">
                <a:solidFill>
                  <a:schemeClr val="tx1"/>
                </a:solidFill>
              </a:rPr>
              <a:t>in the “untaxed income” section. </a:t>
            </a:r>
          </a:p>
          <a:p>
            <a:pPr marL="342900" indent="-342900">
              <a:lnSpc>
                <a:spcPts val="2200"/>
              </a:lnSpc>
              <a:buFont typeface="Arial" panose="020B0604020202020204" pitchFamily="34" charset="0"/>
              <a:buChar char="•"/>
            </a:pPr>
            <a:r>
              <a:rPr lang="en-US" sz="1600" b="1" dirty="0">
                <a:solidFill>
                  <a:schemeClr val="tx1"/>
                </a:solidFill>
              </a:rPr>
              <a:t>Be honest and accurate, </a:t>
            </a:r>
            <a:r>
              <a:rPr lang="en-US" sz="1600" dirty="0">
                <a:solidFill>
                  <a:schemeClr val="tx1"/>
                </a:solidFill>
              </a:rPr>
              <a:t>and if you’re asked for verification, have documents like bank or benefits statements ready. </a:t>
            </a:r>
          </a:p>
          <a:p>
            <a:pPr marL="342900" indent="-342900">
              <a:lnSpc>
                <a:spcPts val="2200"/>
              </a:lnSpc>
              <a:buFont typeface="Arial" panose="020B0604020202020204" pitchFamily="34" charset="0"/>
              <a:buChar char="•"/>
            </a:pPr>
            <a:r>
              <a:rPr lang="en-US" sz="1600" b="1" dirty="0">
                <a:solidFill>
                  <a:schemeClr val="tx1"/>
                </a:solidFill>
              </a:rPr>
              <a:t>Don’t stress. </a:t>
            </a:r>
            <a:r>
              <a:rPr lang="en-US" sz="1600" dirty="0">
                <a:solidFill>
                  <a:schemeClr val="tx1"/>
                </a:solidFill>
              </a:rPr>
              <a:t>The FAFSA is here to help students pay for their next chapter, not penalize families who have not paid taxes. </a:t>
            </a:r>
          </a:p>
        </p:txBody>
      </p:sp>
    </p:spTree>
    <p:extLst>
      <p:ext uri="{BB962C8B-B14F-4D97-AF65-F5344CB8AC3E}">
        <p14:creationId xmlns:p14="http://schemas.microsoft.com/office/powerpoint/2010/main" val="2852071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70BD-CBB5-6ABE-5B21-27667587CAB0}"/>
              </a:ext>
            </a:extLst>
          </p:cNvPr>
          <p:cNvSpPr>
            <a:spLocks noGrp="1"/>
          </p:cNvSpPr>
          <p:nvPr>
            <p:ph type="title"/>
          </p:nvPr>
        </p:nvSpPr>
        <p:spPr/>
        <p:txBody>
          <a:bodyPr>
            <a:normAutofit/>
          </a:bodyPr>
          <a:lstStyle/>
          <a:p>
            <a:pPr>
              <a:lnSpc>
                <a:spcPts val="6000"/>
              </a:lnSpc>
            </a:pPr>
            <a:r>
              <a:rPr lang="en-US" sz="6000" dirty="0">
                <a:solidFill>
                  <a:schemeClr val="tx2"/>
                </a:solidFill>
              </a:rPr>
              <a:t>Filling out the FAFSA</a:t>
            </a:r>
          </a:p>
        </p:txBody>
      </p:sp>
      <p:sp>
        <p:nvSpPr>
          <p:cNvPr id="3" name="Text Placeholder 2">
            <a:extLst>
              <a:ext uri="{FF2B5EF4-FFF2-40B4-BE49-F238E27FC236}">
                <a16:creationId xmlns:a16="http://schemas.microsoft.com/office/drawing/2014/main" id="{C471DE7B-7861-3E17-F29E-BD4E5D97A2E1}"/>
              </a:ext>
            </a:extLst>
          </p:cNvPr>
          <p:cNvSpPr>
            <a:spLocks noGrp="1"/>
          </p:cNvSpPr>
          <p:nvPr>
            <p:ph type="body" idx="1"/>
          </p:nvPr>
        </p:nvSpPr>
        <p:spPr>
          <a:xfrm>
            <a:off x="4286166" y="1571622"/>
            <a:ext cx="7124783" cy="3600449"/>
          </a:xfrm>
        </p:spPr>
        <p:txBody>
          <a:bodyPr>
            <a:normAutofit/>
          </a:bodyPr>
          <a:lstStyle/>
          <a:p>
            <a:pPr>
              <a:lnSpc>
                <a:spcPct val="100000"/>
              </a:lnSpc>
            </a:pPr>
            <a: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College Selection</a:t>
            </a:r>
          </a:p>
          <a:p>
            <a:pPr>
              <a:lnSpc>
                <a:spcPts val="2600"/>
              </a:lnSpc>
            </a:pPr>
            <a:r>
              <a:rPr lang="en-US" sz="2000" dirty="0">
                <a:solidFill>
                  <a:schemeClr val="tx1"/>
                </a:solidFill>
              </a:rPr>
              <a:t>Choose up to 20 schools to add to your FAFSA! </a:t>
            </a:r>
          </a:p>
          <a:p>
            <a:pPr>
              <a:lnSpc>
                <a:spcPts val="2600"/>
              </a:lnSpc>
              <a:spcAft>
                <a:spcPts val="1400"/>
              </a:spcAft>
            </a:pPr>
            <a:r>
              <a:rPr lang="en-US" sz="2000" dirty="0">
                <a:solidFill>
                  <a:schemeClr val="tx1"/>
                </a:solidFill>
              </a:rPr>
              <a:t>To select colleges or career schools you’d like to receive your FAFSA information, search by the state, city and/or school name. These are schools you might be interested in applying to. </a:t>
            </a:r>
            <a:endParaRPr lang="en-US" sz="2200" dirty="0">
              <a:solidFill>
                <a:schemeClr val="tx1"/>
              </a:solidFill>
            </a:endParaRPr>
          </a:p>
          <a:p>
            <a:pPr lvl="1">
              <a:lnSpc>
                <a:spcPts val="1800"/>
              </a:lnSpc>
            </a:pPr>
            <a:r>
              <a:rPr lang="en-US" sz="1600" dirty="0">
                <a:solidFill>
                  <a:schemeClr val="tx1"/>
                </a:solidFill>
              </a:rPr>
              <a:t>You can add or remove schools after the FAFSA is </a:t>
            </a:r>
          </a:p>
          <a:p>
            <a:pPr lvl="1">
              <a:lnSpc>
                <a:spcPts val="1800"/>
              </a:lnSpc>
            </a:pPr>
            <a:r>
              <a:rPr lang="en-US" sz="1600" dirty="0">
                <a:solidFill>
                  <a:schemeClr val="tx1"/>
                </a:solidFill>
              </a:rPr>
              <a:t>submitted, as long as you don’t go over 20 schools. </a:t>
            </a:r>
          </a:p>
        </p:txBody>
      </p:sp>
      <p:sp>
        <p:nvSpPr>
          <p:cNvPr id="4" name="Rectangle 3">
            <a:extLst>
              <a:ext uri="{FF2B5EF4-FFF2-40B4-BE49-F238E27FC236}">
                <a16:creationId xmlns:a16="http://schemas.microsoft.com/office/drawing/2014/main" id="{29AFD25F-B4D3-4DD5-20AA-A4C4737BB605}"/>
              </a:ext>
            </a:extLst>
          </p:cNvPr>
          <p:cNvSpPr/>
          <p:nvPr/>
        </p:nvSpPr>
        <p:spPr>
          <a:xfrm>
            <a:off x="4407878" y="4147028"/>
            <a:ext cx="56546" cy="477372"/>
          </a:xfrm>
          <a:prstGeom prst="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01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5F37-5615-AB91-8441-D8247148EA06}"/>
              </a:ext>
            </a:extLst>
          </p:cNvPr>
          <p:cNvSpPr>
            <a:spLocks noGrp="1"/>
          </p:cNvSpPr>
          <p:nvPr>
            <p:ph type="title" idx="4294967295"/>
          </p:nvPr>
        </p:nvSpPr>
        <p:spPr>
          <a:xfrm>
            <a:off x="1109269" y="547688"/>
            <a:ext cx="3360738" cy="1236662"/>
          </a:xfrm>
        </p:spPr>
        <p:txBody>
          <a:bodyPr>
            <a:normAutofit fontScale="90000"/>
          </a:bodyPr>
          <a:lstStyle/>
          <a:p>
            <a:r>
              <a:rPr lang="en-US" dirty="0">
                <a:solidFill>
                  <a:schemeClr val="bg1"/>
                </a:solidFill>
              </a:rPr>
              <a:t>FAFSA OVERVIEW</a:t>
            </a:r>
            <a:br>
              <a:rPr lang="en-US" dirty="0">
                <a:solidFill>
                  <a:schemeClr val="bg1"/>
                </a:solidFill>
              </a:rPr>
            </a:br>
            <a:r>
              <a:rPr lang="en-US" sz="4000" dirty="0">
                <a:solidFill>
                  <a:schemeClr val="bg1"/>
                </a:solidFill>
                <a:latin typeface="Noto Serif" panose="02020502060505020204" pitchFamily="18"/>
                <a:ea typeface="Noto Serif" panose="02020502060505020204" pitchFamily="18"/>
                <a:cs typeface="Noto Serif" panose="02020502060505020204" pitchFamily="18"/>
              </a:rPr>
              <a:t>We’ll answer:</a:t>
            </a:r>
            <a:endParaRPr lang="en-US" dirty="0">
              <a:solidFill>
                <a:schemeClr val="bg1"/>
              </a:solidFill>
              <a:latin typeface="Noto Serif" panose="02020502060505020204" pitchFamily="18"/>
              <a:ea typeface="Noto Serif" panose="02020502060505020204" pitchFamily="18"/>
              <a:cs typeface="Noto Serif" panose="02020502060505020204" pitchFamily="18"/>
            </a:endParaRPr>
          </a:p>
        </p:txBody>
      </p:sp>
      <p:sp>
        <p:nvSpPr>
          <p:cNvPr id="5" name="Rectangle: Rounded Corners 4">
            <a:extLst>
              <a:ext uri="{FF2B5EF4-FFF2-40B4-BE49-F238E27FC236}">
                <a16:creationId xmlns:a16="http://schemas.microsoft.com/office/drawing/2014/main" id="{15885BE3-4083-17B5-2D35-2EA8ADCC5B59}"/>
              </a:ext>
            </a:extLst>
          </p:cNvPr>
          <p:cNvSpPr/>
          <p:nvPr/>
        </p:nvSpPr>
        <p:spPr>
          <a:xfrm>
            <a:off x="1125415" y="2056829"/>
            <a:ext cx="3727939" cy="8417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chemeClr val="tx1"/>
                </a:solidFill>
                <a:latin typeface="Noto Serif" panose="02020502060505020204" pitchFamily="18"/>
                <a:ea typeface="Noto Serif" panose="02020502060505020204" pitchFamily="18"/>
                <a:cs typeface="Noto Serif" panose="02020502060505020204" pitchFamily="18"/>
              </a:rPr>
              <a:t>What is the FAFSA?</a:t>
            </a:r>
          </a:p>
        </p:txBody>
      </p:sp>
      <p:sp>
        <p:nvSpPr>
          <p:cNvPr id="10" name="Rectangle: Rounded Corners 9">
            <a:extLst>
              <a:ext uri="{FF2B5EF4-FFF2-40B4-BE49-F238E27FC236}">
                <a16:creationId xmlns:a16="http://schemas.microsoft.com/office/drawing/2014/main" id="{32D75226-5144-EB69-821D-05EF15229B24}"/>
              </a:ext>
            </a:extLst>
          </p:cNvPr>
          <p:cNvSpPr/>
          <p:nvPr/>
        </p:nvSpPr>
        <p:spPr>
          <a:xfrm>
            <a:off x="4938375" y="4284331"/>
            <a:ext cx="5222352" cy="8417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chemeClr val="tx1"/>
                </a:solidFill>
                <a:latin typeface="Noto Serif" panose="02020502060505020204" pitchFamily="18"/>
                <a:ea typeface="Noto Serif" panose="02020502060505020204" pitchFamily="18"/>
                <a:cs typeface="Noto Serif" panose="02020502060505020204" pitchFamily="18"/>
              </a:rPr>
              <a:t>What types of funding does it unlock? </a:t>
            </a:r>
          </a:p>
        </p:txBody>
      </p:sp>
      <p:sp>
        <p:nvSpPr>
          <p:cNvPr id="11" name="Rectangle: Rounded Corners 10">
            <a:extLst>
              <a:ext uri="{FF2B5EF4-FFF2-40B4-BE49-F238E27FC236}">
                <a16:creationId xmlns:a16="http://schemas.microsoft.com/office/drawing/2014/main" id="{E3A6AA72-35E5-CFCE-C21D-BB6345F5A96B}"/>
              </a:ext>
            </a:extLst>
          </p:cNvPr>
          <p:cNvSpPr/>
          <p:nvPr/>
        </p:nvSpPr>
        <p:spPr>
          <a:xfrm>
            <a:off x="6095999" y="3170580"/>
            <a:ext cx="4296229" cy="8417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chemeClr val="tx1"/>
                </a:solidFill>
                <a:latin typeface="Noto Serif" panose="02020502060505020204" pitchFamily="18"/>
                <a:ea typeface="Noto Serif" panose="02020502060505020204" pitchFamily="18"/>
                <a:cs typeface="Noto Serif" panose="02020502060505020204" pitchFamily="18"/>
              </a:rPr>
              <a:t>Who fills out th</a:t>
            </a:r>
            <a:r>
              <a:rPr lang="en-US" dirty="0">
                <a:solidFill>
                  <a:schemeClr val="tx1"/>
                </a:solidFill>
                <a:latin typeface="Noto Serif" panose="02020502060505020204" pitchFamily="18"/>
                <a:ea typeface="Noto Serif" panose="02020502060505020204" pitchFamily="18"/>
                <a:cs typeface="Noto Serif" panose="02020502060505020204" pitchFamily="18"/>
              </a:rPr>
              <a:t>e FAFSA?</a:t>
            </a:r>
            <a:endParaRPr lang="en-US" sz="1800" b="0" i="0" u="none" strike="noStrike" baseline="0" dirty="0">
              <a:solidFill>
                <a:schemeClr val="tx1"/>
              </a:solidFill>
              <a:latin typeface="Noto Serif" panose="02020502060505020204" pitchFamily="18"/>
              <a:ea typeface="Noto Serif" panose="02020502060505020204" pitchFamily="18"/>
              <a:cs typeface="Noto Serif" panose="02020502060505020204" pitchFamily="18"/>
            </a:endParaRPr>
          </a:p>
        </p:txBody>
      </p:sp>
      <p:sp>
        <p:nvSpPr>
          <p:cNvPr id="12" name="Rectangle: Rounded Corners 11">
            <a:extLst>
              <a:ext uri="{FF2B5EF4-FFF2-40B4-BE49-F238E27FC236}">
                <a16:creationId xmlns:a16="http://schemas.microsoft.com/office/drawing/2014/main" id="{36750AAE-3DF1-2A95-B550-BA6819ED325E}"/>
              </a:ext>
            </a:extLst>
          </p:cNvPr>
          <p:cNvSpPr/>
          <p:nvPr/>
        </p:nvSpPr>
        <p:spPr>
          <a:xfrm>
            <a:off x="1125414" y="3170580"/>
            <a:ext cx="4595448" cy="8417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chemeClr val="tx1"/>
                </a:solidFill>
                <a:latin typeface="Noto Serif" panose="02020502060505020204" pitchFamily="18"/>
                <a:ea typeface="Noto Serif" panose="02020502060505020204" pitchFamily="18"/>
                <a:cs typeface="Noto Serif" panose="02020502060505020204" pitchFamily="18"/>
              </a:rPr>
              <a:t>What do you need to do before filling out the FAFSA?</a:t>
            </a:r>
          </a:p>
        </p:txBody>
      </p:sp>
      <p:sp>
        <p:nvSpPr>
          <p:cNvPr id="13" name="Rectangle: Rounded Corners 12">
            <a:extLst>
              <a:ext uri="{FF2B5EF4-FFF2-40B4-BE49-F238E27FC236}">
                <a16:creationId xmlns:a16="http://schemas.microsoft.com/office/drawing/2014/main" id="{13CB073E-2FC1-4C81-15D1-71A45882651C}"/>
              </a:ext>
            </a:extLst>
          </p:cNvPr>
          <p:cNvSpPr/>
          <p:nvPr/>
        </p:nvSpPr>
        <p:spPr>
          <a:xfrm>
            <a:off x="1125415" y="4284331"/>
            <a:ext cx="3575539" cy="8417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chemeClr val="tx1"/>
                </a:solidFill>
                <a:latin typeface="Noto Serif" panose="02020502060505020204" pitchFamily="18"/>
                <a:ea typeface="Noto Serif" panose="02020502060505020204" pitchFamily="18"/>
                <a:cs typeface="Noto Serif" panose="02020502060505020204" pitchFamily="18"/>
              </a:rPr>
              <a:t>What can you expect?</a:t>
            </a:r>
          </a:p>
        </p:txBody>
      </p:sp>
      <p:sp>
        <p:nvSpPr>
          <p:cNvPr id="14" name="Rectangle: Rounded Corners 13">
            <a:extLst>
              <a:ext uri="{FF2B5EF4-FFF2-40B4-BE49-F238E27FC236}">
                <a16:creationId xmlns:a16="http://schemas.microsoft.com/office/drawing/2014/main" id="{4F85815B-CF3D-4DD4-755D-C52767D8840D}"/>
              </a:ext>
            </a:extLst>
          </p:cNvPr>
          <p:cNvSpPr/>
          <p:nvPr/>
        </p:nvSpPr>
        <p:spPr>
          <a:xfrm>
            <a:off x="2203835" y="5398082"/>
            <a:ext cx="5392847" cy="8417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oto Serif" panose="02020502060505020204" pitchFamily="18"/>
                <a:ea typeface="Noto Serif" panose="02020502060505020204" pitchFamily="18"/>
                <a:cs typeface="Noto Serif" panose="02020502060505020204" pitchFamily="18"/>
              </a:rPr>
              <a:t>What happens after submitting your FAFSA?</a:t>
            </a:r>
          </a:p>
        </p:txBody>
      </p:sp>
      <p:sp>
        <p:nvSpPr>
          <p:cNvPr id="4" name="Rectangle: Rounded Corners 12">
            <a:extLst>
              <a:ext uri="{FF2B5EF4-FFF2-40B4-BE49-F238E27FC236}">
                <a16:creationId xmlns:a16="http://schemas.microsoft.com/office/drawing/2014/main" id="{41EEA203-455F-DBD1-74FF-FFEB2ECC7786}"/>
              </a:ext>
            </a:extLst>
          </p:cNvPr>
          <p:cNvSpPr/>
          <p:nvPr/>
        </p:nvSpPr>
        <p:spPr>
          <a:xfrm>
            <a:off x="5061298" y="2056829"/>
            <a:ext cx="4296229" cy="8417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oto Serif" panose="02020502060505020204" pitchFamily="18"/>
                <a:ea typeface="Noto Serif" panose="02020502060505020204" pitchFamily="18"/>
                <a:cs typeface="Noto Serif" panose="02020502060505020204" pitchFamily="18"/>
              </a:rPr>
              <a:t>What info is required? </a:t>
            </a:r>
          </a:p>
        </p:txBody>
      </p:sp>
      <p:pic>
        <p:nvPicPr>
          <p:cNvPr id="7" name="Picture 6" descr="A black and yellow rectangle&#10;&#10;AI-generated content may be incorrect.">
            <a:extLst>
              <a:ext uri="{FF2B5EF4-FFF2-40B4-BE49-F238E27FC236}">
                <a16:creationId xmlns:a16="http://schemas.microsoft.com/office/drawing/2014/main" id="{F07DB9FD-A301-A4FC-CF7B-A44A182C20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2502" y="-28576"/>
            <a:ext cx="1943100" cy="6858000"/>
          </a:xfrm>
          <a:prstGeom prst="rect">
            <a:avLst/>
          </a:prstGeom>
        </p:spPr>
      </p:pic>
      <p:pic>
        <p:nvPicPr>
          <p:cNvPr id="3" name="Picture 2">
            <a:extLst>
              <a:ext uri="{FF2B5EF4-FFF2-40B4-BE49-F238E27FC236}">
                <a16:creationId xmlns:a16="http://schemas.microsoft.com/office/drawing/2014/main" id="{DD9A7F94-A2D7-7A3C-ECCD-52AA1B83EEF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77457" y="4773199"/>
            <a:ext cx="4425662" cy="4381501"/>
          </a:xfrm>
          <a:prstGeom prst="rect">
            <a:avLst/>
          </a:prstGeom>
        </p:spPr>
      </p:pic>
    </p:spTree>
    <p:extLst>
      <p:ext uri="{BB962C8B-B14F-4D97-AF65-F5344CB8AC3E}">
        <p14:creationId xmlns:p14="http://schemas.microsoft.com/office/powerpoint/2010/main" val="383377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250"/>
                            </p:stCondLst>
                            <p:childTnLst>
                              <p:par>
                                <p:cTn id="29" presetID="2" presetClass="entr" presetSubtype="4"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250" fill="hold"/>
                                        <p:tgtEl>
                                          <p:spTgt spid="3"/>
                                        </p:tgtEl>
                                        <p:attrNameLst>
                                          <p:attrName>ppt_x</p:attrName>
                                        </p:attrNameLst>
                                      </p:cBhvr>
                                      <p:tavLst>
                                        <p:tav tm="0">
                                          <p:val>
                                            <p:strVal val="#ppt_x"/>
                                          </p:val>
                                        </p:tav>
                                        <p:tav tm="100000">
                                          <p:val>
                                            <p:strVal val="#ppt_x"/>
                                          </p:val>
                                        </p:tav>
                                      </p:tavLst>
                                    </p:anim>
                                    <p:anim calcmode="lin" valueType="num">
                                      <p:cBhvr additive="base">
                                        <p:cTn id="32" dur="250" fill="hold"/>
                                        <p:tgtEl>
                                          <p:spTgt spid="3"/>
                                        </p:tgtEl>
                                        <p:attrNameLst>
                                          <p:attrName>ppt_y</p:attrName>
                                        </p:attrNameLst>
                                      </p:cBhvr>
                                      <p:tavLst>
                                        <p:tav tm="0">
                                          <p:val>
                                            <p:strVal val="1+#ppt_h/2"/>
                                          </p:val>
                                        </p:tav>
                                        <p:tav tm="100000">
                                          <p:val>
                                            <p:strVal val="#ppt_y"/>
                                          </p:val>
                                        </p:tav>
                                      </p:tavLst>
                                    </p:anim>
                                  </p:childTnLst>
                                </p:cTn>
                              </p:par>
                            </p:childTnLst>
                          </p:cTn>
                        </p:par>
                        <p:par>
                          <p:cTn id="33" fill="hold">
                            <p:stCondLst>
                              <p:cond delay="4500"/>
                            </p:stCondLst>
                            <p:childTnLst>
                              <p:par>
                                <p:cTn id="34" presetID="10" presetClass="entr" presetSubtype="0" fill="hold" grpId="0" nodeType="afterEffect">
                                  <p:stCondLst>
                                    <p:cond delay="25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70BD-CBB5-6ABE-5B21-27667587CAB0}"/>
              </a:ext>
            </a:extLst>
          </p:cNvPr>
          <p:cNvSpPr>
            <a:spLocks noGrp="1"/>
          </p:cNvSpPr>
          <p:nvPr>
            <p:ph type="title"/>
          </p:nvPr>
        </p:nvSpPr>
        <p:spPr/>
        <p:txBody>
          <a:bodyPr>
            <a:normAutofit/>
          </a:bodyPr>
          <a:lstStyle/>
          <a:p>
            <a:pPr>
              <a:lnSpc>
                <a:spcPts val="6000"/>
              </a:lnSpc>
            </a:pPr>
            <a:r>
              <a:rPr lang="en-US" sz="6000" dirty="0">
                <a:solidFill>
                  <a:schemeClr val="tx2"/>
                </a:solidFill>
              </a:rPr>
              <a:t>Filling out the FAFSA</a:t>
            </a:r>
          </a:p>
        </p:txBody>
      </p:sp>
      <p:sp>
        <p:nvSpPr>
          <p:cNvPr id="3" name="Text Placeholder 2">
            <a:extLst>
              <a:ext uri="{FF2B5EF4-FFF2-40B4-BE49-F238E27FC236}">
                <a16:creationId xmlns:a16="http://schemas.microsoft.com/office/drawing/2014/main" id="{C471DE7B-7861-3E17-F29E-BD4E5D97A2E1}"/>
              </a:ext>
            </a:extLst>
          </p:cNvPr>
          <p:cNvSpPr>
            <a:spLocks noGrp="1"/>
          </p:cNvSpPr>
          <p:nvPr>
            <p:ph type="body" idx="1"/>
          </p:nvPr>
        </p:nvSpPr>
        <p:spPr>
          <a:xfrm>
            <a:off x="4281247" y="1423238"/>
            <a:ext cx="6220906" cy="3969033"/>
          </a:xfrm>
        </p:spPr>
        <p:txBody>
          <a:bodyPr>
            <a:normAutofit/>
          </a:bodyPr>
          <a:lstStyle/>
          <a:p>
            <a:pPr>
              <a:lnSpc>
                <a:spcPts val="0"/>
              </a:lnSpc>
            </a:pPr>
            <a:r>
              <a:rPr lang="en-US" b="1" dirty="0">
                <a:solidFill>
                  <a:schemeClr val="accent4"/>
                </a:solidFill>
                <a:latin typeface="Noto Serif" panose="02020600060500020200" pitchFamily="18" charset="0"/>
                <a:ea typeface="Noto Serif" panose="02020600060500020200" pitchFamily="18" charset="0"/>
                <a:cs typeface="Noto Serif" panose="02020600060500020200" pitchFamily="18" charset="0"/>
              </a:rPr>
              <a:t>Review Page and Signature</a:t>
            </a:r>
          </a:p>
          <a:p>
            <a:pPr>
              <a:lnSpc>
                <a:spcPts val="2600"/>
              </a:lnSpc>
            </a:pPr>
            <a:r>
              <a:rPr lang="en-US" sz="2000" dirty="0">
                <a:solidFill>
                  <a:schemeClr val="tx1"/>
                </a:solidFill>
              </a:rPr>
              <a:t>Check all responses before signing and submitting your FAFSA.</a:t>
            </a:r>
          </a:p>
          <a:p>
            <a:pPr>
              <a:lnSpc>
                <a:spcPct val="100000"/>
              </a:lnSpc>
            </a:pPr>
            <a:br>
              <a:rPr lang="en-US" sz="2200" b="1" dirty="0">
                <a:solidFill>
                  <a:schemeClr val="tx1"/>
                </a:solidFill>
              </a:rPr>
            </a:br>
            <a:r>
              <a:rPr lang="en-US" sz="2000"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To edit responses:</a:t>
            </a:r>
          </a:p>
          <a:p>
            <a:pPr marL="342900" indent="-342900">
              <a:lnSpc>
                <a:spcPts val="2000"/>
              </a:lnSpc>
              <a:buFont typeface="Arial" panose="020B0604020202020204" pitchFamily="34" charset="0"/>
              <a:buChar char="•"/>
            </a:pPr>
            <a:r>
              <a:rPr lang="en-US" sz="1600" dirty="0">
                <a:solidFill>
                  <a:schemeClr val="tx1"/>
                </a:solidFill>
              </a:rPr>
              <a:t>Click the question’s hyperlink to be taken to that page </a:t>
            </a:r>
          </a:p>
          <a:p>
            <a:pPr marL="342900" indent="-342900">
              <a:lnSpc>
                <a:spcPts val="2000"/>
              </a:lnSpc>
              <a:buFont typeface="Arial" panose="020B0604020202020204" pitchFamily="34" charset="0"/>
              <a:buChar char="•"/>
            </a:pPr>
            <a:r>
              <a:rPr lang="en-US" sz="1600" dirty="0">
                <a:solidFill>
                  <a:schemeClr val="tx1"/>
                </a:solidFill>
              </a:rPr>
              <a:t>Make any necessary edits</a:t>
            </a:r>
          </a:p>
          <a:p>
            <a:pPr lvl="1">
              <a:lnSpc>
                <a:spcPct val="100000"/>
              </a:lnSpc>
            </a:pPr>
            <a:br>
              <a:rPr lang="en-US" sz="1800" b="1" dirty="0"/>
            </a:br>
            <a:r>
              <a:rPr lang="en-US"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Be sure to sign your FAFSA!</a:t>
            </a:r>
          </a:p>
          <a:p>
            <a:pPr lvl="1">
              <a:lnSpc>
                <a:spcPts val="2200"/>
              </a:lnSpc>
            </a:pPr>
            <a:r>
              <a:rPr lang="en-US" sz="1600" dirty="0">
                <a:solidFill>
                  <a:schemeClr val="tx1"/>
                </a:solidFill>
                <a:effectLst/>
                <a:latin typeface="Noto Serif" panose="02020600060500020200" pitchFamily="18" charset="0"/>
                <a:ea typeface="Noto Serif" panose="02020600060500020200" pitchFamily="18" charset="0"/>
                <a:cs typeface="Noto Serif" panose="02020600060500020200" pitchFamily="18" charset="0"/>
              </a:rPr>
              <a:t>You and your parents/contributors must sign and submit your portion of the form for it to be considered complete and ready to process. </a:t>
            </a:r>
          </a:p>
        </p:txBody>
      </p:sp>
      <p:sp>
        <p:nvSpPr>
          <p:cNvPr id="4" name="Rectangle 3">
            <a:extLst>
              <a:ext uri="{FF2B5EF4-FFF2-40B4-BE49-F238E27FC236}">
                <a16:creationId xmlns:a16="http://schemas.microsoft.com/office/drawing/2014/main" id="{943D008D-2359-51E5-B47E-BEF9F0C38002}"/>
              </a:ext>
            </a:extLst>
          </p:cNvPr>
          <p:cNvSpPr/>
          <p:nvPr/>
        </p:nvSpPr>
        <p:spPr>
          <a:xfrm>
            <a:off x="4408004" y="4166184"/>
            <a:ext cx="45719" cy="1107214"/>
          </a:xfrm>
          <a:prstGeom prst="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817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6EB1-1005-90CF-65AC-6C82CC70AE43}"/>
              </a:ext>
            </a:extLst>
          </p:cNvPr>
          <p:cNvSpPr>
            <a:spLocks noGrp="1"/>
          </p:cNvSpPr>
          <p:nvPr>
            <p:ph type="title"/>
          </p:nvPr>
        </p:nvSpPr>
        <p:spPr>
          <a:xfrm>
            <a:off x="658905" y="680935"/>
            <a:ext cx="3239725" cy="5408715"/>
          </a:xfrm>
        </p:spPr>
        <p:txBody>
          <a:bodyPr/>
          <a:lstStyle/>
          <a:p>
            <a:pPr>
              <a:lnSpc>
                <a:spcPts val="4000"/>
              </a:lnSpc>
            </a:pPr>
            <a:r>
              <a:rPr lang="en-US" dirty="0"/>
              <a:t>What happens after completing the FAFSA</a:t>
            </a:r>
          </a:p>
        </p:txBody>
      </p:sp>
      <p:sp>
        <p:nvSpPr>
          <p:cNvPr id="3" name="Text Placeholder 2">
            <a:extLst>
              <a:ext uri="{FF2B5EF4-FFF2-40B4-BE49-F238E27FC236}">
                <a16:creationId xmlns:a16="http://schemas.microsoft.com/office/drawing/2014/main" id="{E7619F88-ACE2-F6AF-10BF-B5BC5AE31710}"/>
              </a:ext>
            </a:extLst>
          </p:cNvPr>
          <p:cNvSpPr>
            <a:spLocks noGrp="1"/>
          </p:cNvSpPr>
          <p:nvPr>
            <p:ph type="body" idx="1"/>
          </p:nvPr>
        </p:nvSpPr>
        <p:spPr>
          <a:xfrm>
            <a:off x="4725731" y="680936"/>
            <a:ext cx="5883998" cy="5408715"/>
          </a:xfrm>
        </p:spPr>
        <p:txBody>
          <a:bodyPr/>
          <a:lstStyle/>
          <a:p>
            <a:pPr>
              <a:lnSpc>
                <a:spcPct val="100000"/>
              </a:lnSpc>
            </a:pPr>
            <a:r>
              <a:rPr lang="en-US" b="1" dirty="0">
                <a:latin typeface="Noto Serif" panose="02020502060505020204" pitchFamily="18" charset="0"/>
                <a:ea typeface="Noto Serif" panose="02020502060505020204" pitchFamily="18" charset="0"/>
                <a:cs typeface="Noto Serif" panose="02020502060505020204" pitchFamily="18" charset="0"/>
              </a:rPr>
              <a:t>Checking Your Status</a:t>
            </a:r>
          </a:p>
          <a:p>
            <a:pPr>
              <a:lnSpc>
                <a:spcPct val="100000"/>
              </a:lnSpc>
            </a:pPr>
            <a:r>
              <a:rPr lang="en-US" sz="2000" dirty="0"/>
              <a:t>See the status of your FAFSA form by:</a:t>
            </a:r>
          </a:p>
          <a:p>
            <a:pPr marL="457200" indent="-457200">
              <a:lnSpc>
                <a:spcPts val="2200"/>
              </a:lnSpc>
              <a:buFont typeface="+mj-lt"/>
              <a:buAutoNum type="arabicPeriod"/>
            </a:pPr>
            <a:r>
              <a:rPr lang="en-US" sz="1600" dirty="0"/>
              <a:t>Logging in to </a:t>
            </a:r>
            <a:r>
              <a:rPr lang="en-US" sz="1600" dirty="0">
                <a:solidFill>
                  <a:schemeClr val="accent1"/>
                </a:solidFill>
                <a:hlinkClick r:id="rId3">
                  <a:extLst>
                    <a:ext uri="{A12FA001-AC4F-418D-AE19-62706E023703}">
                      <ahyp:hlinkClr xmlns:ahyp="http://schemas.microsoft.com/office/drawing/2018/hyperlinkcolor" val="tx"/>
                    </a:ext>
                  </a:extLst>
                </a:hlinkClick>
              </a:rPr>
              <a:t>FAFSA.gov</a:t>
            </a:r>
            <a:endParaRPr lang="en-US" sz="1600" dirty="0">
              <a:solidFill>
                <a:schemeClr val="accent1"/>
              </a:solidFill>
            </a:endParaRPr>
          </a:p>
          <a:p>
            <a:pPr marL="457200" indent="-457200">
              <a:lnSpc>
                <a:spcPts val="2200"/>
              </a:lnSpc>
              <a:buFont typeface="+mj-lt"/>
              <a:buAutoNum type="arabicPeriod"/>
            </a:pPr>
            <a:r>
              <a:rPr lang="en-US" sz="1600" dirty="0"/>
              <a:t>Finding your application status under “My Activity,” which shows up after you’ve logged in and have started or completed a FAFSA form. </a:t>
            </a:r>
          </a:p>
        </p:txBody>
      </p:sp>
    </p:spTree>
    <p:extLst>
      <p:ext uri="{BB962C8B-B14F-4D97-AF65-F5344CB8AC3E}">
        <p14:creationId xmlns:p14="http://schemas.microsoft.com/office/powerpoint/2010/main" val="1507141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6331C0C-C1A8-4BA4-A3FB-3DBCE780E17C}"/>
              </a:ext>
            </a:extLst>
          </p:cNvPr>
          <p:cNvSpPr>
            <a:spLocks noGrp="1"/>
          </p:cNvSpPr>
          <p:nvPr>
            <p:ph type="body" idx="1"/>
          </p:nvPr>
        </p:nvSpPr>
        <p:spPr/>
        <p:txBody>
          <a:bodyPr/>
          <a:lstStyle/>
          <a:p>
            <a:endParaRPr lang="en-US"/>
          </a:p>
        </p:txBody>
      </p:sp>
      <p:graphicFrame>
        <p:nvGraphicFramePr>
          <p:cNvPr id="6" name="Table 5">
            <a:extLst>
              <a:ext uri="{FF2B5EF4-FFF2-40B4-BE49-F238E27FC236}">
                <a16:creationId xmlns:a16="http://schemas.microsoft.com/office/drawing/2014/main" id="{35D490D1-265C-0951-69E3-74B6117805F4}"/>
              </a:ext>
            </a:extLst>
          </p:cNvPr>
          <p:cNvGraphicFramePr>
            <a:graphicFrameLocks noGrp="1"/>
          </p:cNvGraphicFramePr>
          <p:nvPr>
            <p:extLst>
              <p:ext uri="{D42A27DB-BD31-4B8C-83A1-F6EECF244321}">
                <p14:modId xmlns:p14="http://schemas.microsoft.com/office/powerpoint/2010/main" val="2544951242"/>
              </p:ext>
            </p:extLst>
          </p:nvPr>
        </p:nvGraphicFramePr>
        <p:xfrm>
          <a:off x="4226794" y="261257"/>
          <a:ext cx="7587835" cy="6330931"/>
        </p:xfrm>
        <a:graphic>
          <a:graphicData uri="http://schemas.openxmlformats.org/drawingml/2006/table">
            <a:tbl>
              <a:tblPr firstRow="1" bandRow="1">
                <a:tableStyleId>{00A15C55-8517-42AA-B614-E9B94910E393}</a:tableStyleId>
              </a:tblPr>
              <a:tblGrid>
                <a:gridCol w="2595473">
                  <a:extLst>
                    <a:ext uri="{9D8B030D-6E8A-4147-A177-3AD203B41FA5}">
                      <a16:colId xmlns:a16="http://schemas.microsoft.com/office/drawing/2014/main" val="3478127516"/>
                    </a:ext>
                  </a:extLst>
                </a:gridCol>
                <a:gridCol w="4992362">
                  <a:extLst>
                    <a:ext uri="{9D8B030D-6E8A-4147-A177-3AD203B41FA5}">
                      <a16:colId xmlns:a16="http://schemas.microsoft.com/office/drawing/2014/main" val="2431746330"/>
                    </a:ext>
                  </a:extLst>
                </a:gridCol>
              </a:tblGrid>
              <a:tr h="818483">
                <a:tc gridSpan="2">
                  <a:txBody>
                    <a:bodyPr/>
                    <a:lstStyle/>
                    <a:p>
                      <a:pPr algn="ctr"/>
                      <a:r>
                        <a:rPr lang="en-US" sz="2400" b="0" dirty="0">
                          <a:solidFill>
                            <a:schemeClr val="bg1"/>
                          </a:solidFill>
                          <a:latin typeface="Bebas Neue" panose="020B0606020202050201" pitchFamily="34" charset="0"/>
                        </a:rPr>
                        <a:t>Your Status will be one of the Following</a:t>
                      </a:r>
                    </a:p>
                  </a:txBody>
                  <a:tcPr marL="90758" marR="90758" marT="45379" marB="45379" anchor="ctr"/>
                </a:tc>
                <a:tc hMerge="1">
                  <a:txBody>
                    <a:bodyPr/>
                    <a:lstStyle/>
                    <a:p>
                      <a:endParaRPr lang="en-US" sz="2400" b="0" dirty="0">
                        <a:solidFill>
                          <a:schemeClr val="bg1"/>
                        </a:solidFill>
                        <a:latin typeface="Bebas Neue" panose="020B0606020202050201" pitchFamily="34" charset="0"/>
                      </a:endParaRPr>
                    </a:p>
                  </a:txBody>
                  <a:tcPr marL="90758" marR="90758" marT="45379" marB="45379"/>
                </a:tc>
                <a:extLst>
                  <a:ext uri="{0D108BD9-81ED-4DB2-BD59-A6C34878D82A}">
                    <a16:rowId xmlns:a16="http://schemas.microsoft.com/office/drawing/2014/main" val="1200536355"/>
                  </a:ext>
                </a:extLst>
              </a:tr>
              <a:tr h="720582">
                <a:tc>
                  <a:txBody>
                    <a:bodyPr/>
                    <a:lstStyle/>
                    <a:p>
                      <a:pPr algn="ctr"/>
                      <a:r>
                        <a:rPr lang="en-US" sz="1800" b="1"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rPr>
                        <a:t>Draft</a:t>
                      </a:r>
                      <a:endParaRPr lang="en-US" sz="1800" b="1" i="0"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endParaRPr>
                    </a:p>
                  </a:txBody>
                  <a:tcPr marL="90758" marR="90758" marT="45379" marB="45379" anchor="ctr"/>
                </a:tc>
                <a:tc>
                  <a:txBody>
                    <a:bodyPr/>
                    <a:lstStyle/>
                    <a:p>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Your section of the FAFSA form is incomplete.</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2489392942"/>
                  </a:ext>
                </a:extLst>
              </a:tr>
              <a:tr h="1049288">
                <a:tc>
                  <a:txBody>
                    <a:bodyPr/>
                    <a:lstStyle/>
                    <a:p>
                      <a:pPr algn="ctr"/>
                      <a:r>
                        <a:rPr lang="en-US" sz="1800" b="1"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rPr>
                        <a:t>In Progress</a:t>
                      </a:r>
                      <a:endParaRPr lang="en-US" sz="1800" b="1" i="0"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endParaRPr>
                    </a:p>
                  </a:txBody>
                  <a:tcPr marL="90758" marR="90758" marT="45379" marB="45379" anchor="ctr"/>
                </a:tc>
                <a:tc>
                  <a:txBody>
                    <a:bodyPr/>
                    <a:lstStyle/>
                    <a:p>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You provided your consent, approval and signature for your section of the FAFSA form, but it has not been submitted yet.</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2608397279"/>
                  </a:ext>
                </a:extLst>
              </a:tr>
              <a:tr h="1049288">
                <a:tc>
                  <a:txBody>
                    <a:bodyPr/>
                    <a:lstStyle/>
                    <a:p>
                      <a:pPr algn="ctr"/>
                      <a:r>
                        <a:rPr lang="en-US" sz="1800" b="1"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rPr>
                        <a:t>In Review</a:t>
                      </a:r>
                      <a:endParaRPr lang="en-US" sz="1800" b="1" i="0"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endParaRPr>
                    </a:p>
                  </a:txBody>
                  <a:tcPr marL="90758" marR="90758" marT="45379" marB="45379" anchor="ctr"/>
                </a:tc>
                <a:tc>
                  <a:txBody>
                    <a:bodyPr/>
                    <a:lstStyle/>
                    <a:p>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Your FAFSA form was submitted but hasn’t been processed yet.</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2534462646"/>
                  </a:ext>
                </a:extLst>
              </a:tr>
              <a:tr h="1049288">
                <a:tc>
                  <a:txBody>
                    <a:bodyPr/>
                    <a:lstStyle/>
                    <a:p>
                      <a:pPr algn="ctr"/>
                      <a:r>
                        <a:rPr lang="en-US" sz="1800" b="1"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rPr>
                        <a:t>Action Required</a:t>
                      </a:r>
                      <a:endParaRPr lang="en-US" sz="1800" b="1" i="0"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endParaRPr>
                    </a:p>
                  </a:txBody>
                  <a:tcPr marL="90758" marR="90758" marT="45379" marB="45379" anchor="ctr"/>
                </a:tc>
                <a:tc>
                  <a:txBody>
                    <a:bodyPr/>
                    <a:lstStyle/>
                    <a:p>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You are missing your consent and approval or signature. Or the FAFSA form was processed but a correction is needed.</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488969472"/>
                  </a:ext>
                </a:extLst>
              </a:tr>
              <a:tr h="734501">
                <a:tc>
                  <a:txBody>
                    <a:bodyPr/>
                    <a:lstStyle/>
                    <a:p>
                      <a:pPr algn="ctr"/>
                      <a:r>
                        <a:rPr lang="en-US" sz="1800" b="1"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rPr>
                        <a:t>Processed</a:t>
                      </a:r>
                      <a:endParaRPr lang="en-US" sz="1800" b="1" i="0"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endParaRPr>
                    </a:p>
                  </a:txBody>
                  <a:tcPr marL="90758" marR="90758" marT="45379" marB="45379" anchor="ctr"/>
                </a:tc>
                <a:tc>
                  <a:txBody>
                    <a:bodyPr/>
                    <a:lstStyle/>
                    <a:p>
                      <a:r>
                        <a:rPr lang="en-US" sz="16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Your application was processed successfully. No further action is needed.</a:t>
                      </a:r>
                      <a:endPar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4179450857"/>
                  </a:ext>
                </a:extLst>
              </a:tr>
              <a:tr h="909501">
                <a:tc>
                  <a:txBody>
                    <a:bodyPr/>
                    <a:lstStyle/>
                    <a:p>
                      <a:pPr algn="ctr"/>
                      <a:r>
                        <a:rPr lang="en-US" sz="1800" b="1" i="0" u="none" strike="noStrike" kern="1200" baseline="0" dirty="0">
                          <a:solidFill>
                            <a:schemeClr val="tx1"/>
                          </a:solidFill>
                          <a:latin typeface="Noto Serif" panose="02020600060500020200" pitchFamily="18" charset="0"/>
                          <a:ea typeface="Noto Serif" panose="02020600060500020200" pitchFamily="18" charset="0"/>
                          <a:cs typeface="Noto Serif" panose="02020600060500020200" pitchFamily="18" charset="0"/>
                        </a:rPr>
                        <a:t>Closed</a:t>
                      </a:r>
                    </a:p>
                  </a:txBody>
                  <a:tcPr marL="90758" marR="90758" marT="45379" marB="45379" anchor="ctr"/>
                </a:tc>
                <a:tc>
                  <a:txBody>
                    <a:bodyPr/>
                    <a:lstStyle/>
                    <a:p>
                      <a:r>
                        <a:rPr lang="en-US" sz="16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Your FAFSA form was never submitted and can no longer be submitted because the federal FAFSA deadline passed.</a:t>
                      </a:r>
                    </a:p>
                  </a:txBody>
                  <a:tcPr marL="90758" marR="90758" marT="45379" marB="45379" anchor="ctr"/>
                </a:tc>
                <a:extLst>
                  <a:ext uri="{0D108BD9-81ED-4DB2-BD59-A6C34878D82A}">
                    <a16:rowId xmlns:a16="http://schemas.microsoft.com/office/drawing/2014/main" val="1869928833"/>
                  </a:ext>
                </a:extLst>
              </a:tr>
            </a:tbl>
          </a:graphicData>
        </a:graphic>
      </p:graphicFrame>
      <p:sp>
        <p:nvSpPr>
          <p:cNvPr id="14" name="Title 1">
            <a:extLst>
              <a:ext uri="{FF2B5EF4-FFF2-40B4-BE49-F238E27FC236}">
                <a16:creationId xmlns:a16="http://schemas.microsoft.com/office/drawing/2014/main" id="{3FC2E549-07E6-64BE-B900-FEAF7A8A0D6F}"/>
              </a:ext>
            </a:extLst>
          </p:cNvPr>
          <p:cNvSpPr txBox="1">
            <a:spLocks/>
          </p:cNvSpPr>
          <p:nvPr/>
        </p:nvSpPr>
        <p:spPr>
          <a:xfrm>
            <a:off x="595087" y="680935"/>
            <a:ext cx="3303544" cy="540871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Bebas Neue" panose="020B0606020202050201" pitchFamily="34" charset="0"/>
                <a:ea typeface="+mj-ea"/>
                <a:cs typeface="+mj-cs"/>
              </a:defRPr>
            </a:lvl1pPr>
          </a:lstStyle>
          <a:p>
            <a:pPr>
              <a:lnSpc>
                <a:spcPts val="4000"/>
              </a:lnSpc>
            </a:pPr>
            <a:r>
              <a:rPr lang="en-US" sz="4000" dirty="0">
                <a:solidFill>
                  <a:schemeClr val="tx2"/>
                </a:solidFill>
              </a:rPr>
              <a:t>What happens after completing the FAFSA</a:t>
            </a:r>
          </a:p>
        </p:txBody>
      </p:sp>
    </p:spTree>
    <p:extLst>
      <p:ext uri="{BB962C8B-B14F-4D97-AF65-F5344CB8AC3E}">
        <p14:creationId xmlns:p14="http://schemas.microsoft.com/office/powerpoint/2010/main" val="2574252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792A-665D-19A2-970C-0D66C2D7F80F}"/>
              </a:ext>
            </a:extLst>
          </p:cNvPr>
          <p:cNvSpPr>
            <a:spLocks noGrp="1"/>
          </p:cNvSpPr>
          <p:nvPr>
            <p:ph type="title"/>
          </p:nvPr>
        </p:nvSpPr>
        <p:spPr>
          <a:xfrm>
            <a:off x="623880" y="1358512"/>
            <a:ext cx="10515600" cy="725310"/>
          </a:xfrm>
        </p:spPr>
        <p:txBody>
          <a:bodyPr>
            <a:normAutofit/>
          </a:bodyPr>
          <a:lstStyle/>
          <a:p>
            <a:r>
              <a:rPr lang="en-US" sz="4000" dirty="0">
                <a:solidFill>
                  <a:schemeClr val="tx2"/>
                </a:solidFill>
              </a:rPr>
              <a:t>What happens after completing the FAFSA</a:t>
            </a:r>
          </a:p>
        </p:txBody>
      </p:sp>
      <p:sp>
        <p:nvSpPr>
          <p:cNvPr id="3" name="Content Placeholder 2">
            <a:extLst>
              <a:ext uri="{FF2B5EF4-FFF2-40B4-BE49-F238E27FC236}">
                <a16:creationId xmlns:a16="http://schemas.microsoft.com/office/drawing/2014/main" id="{69942F15-2948-B536-882A-E6BC529FB28B}"/>
              </a:ext>
            </a:extLst>
          </p:cNvPr>
          <p:cNvSpPr>
            <a:spLocks noGrp="1"/>
          </p:cNvSpPr>
          <p:nvPr>
            <p:ph idx="1"/>
          </p:nvPr>
        </p:nvSpPr>
        <p:spPr>
          <a:xfrm>
            <a:off x="623880" y="2689951"/>
            <a:ext cx="5257800" cy="2715408"/>
          </a:xfrm>
        </p:spPr>
        <p:txBody>
          <a:bodyPr/>
          <a:lstStyle/>
          <a:p>
            <a:pPr marL="0" indent="0">
              <a:lnSpc>
                <a:spcPct val="100000"/>
              </a:lnSpc>
              <a:buNone/>
            </a:pPr>
            <a:r>
              <a:rPr lang="en-US" sz="2400" b="1" dirty="0">
                <a:latin typeface="Noto Serif" panose="02020600060500020200" pitchFamily="18" charset="0"/>
                <a:ea typeface="Noto Serif" panose="02020600060500020200" pitchFamily="18" charset="0"/>
                <a:cs typeface="Noto Serif" panose="02020600060500020200" pitchFamily="18" charset="0"/>
              </a:rPr>
              <a:t>Financial Aid Offers</a:t>
            </a:r>
          </a:p>
          <a:p>
            <a:pPr marL="0" indent="0">
              <a:lnSpc>
                <a:spcPts val="2800"/>
              </a:lnSpc>
              <a:buNone/>
            </a:pPr>
            <a:r>
              <a:rPr lang="en-US" sz="2000" dirty="0"/>
              <a:t>You’ll get financial aid offers from all schools listed on your FAFSA if you’ve been accepted for admission. </a:t>
            </a:r>
          </a:p>
          <a:p>
            <a:pPr marL="457200" lvl="1" indent="0">
              <a:lnSpc>
                <a:spcPts val="2200"/>
              </a:lnSpc>
              <a:buNone/>
            </a:pPr>
            <a:br>
              <a:rPr lang="en-US" sz="1600" dirty="0"/>
            </a:br>
            <a:r>
              <a:rPr lang="en-US" sz="1600" dirty="0"/>
              <a:t>Note: The offers could be sent </a:t>
            </a:r>
            <a:br>
              <a:rPr lang="en-US" sz="1600" dirty="0"/>
            </a:br>
            <a:r>
              <a:rPr lang="en-US" sz="1600" dirty="0"/>
              <a:t>electronically or by postal mail.</a:t>
            </a:r>
          </a:p>
        </p:txBody>
      </p:sp>
      <p:sp>
        <p:nvSpPr>
          <p:cNvPr id="7" name="Rectangle 6">
            <a:extLst>
              <a:ext uri="{FF2B5EF4-FFF2-40B4-BE49-F238E27FC236}">
                <a16:creationId xmlns:a16="http://schemas.microsoft.com/office/drawing/2014/main" id="{7CB99468-0B5F-543B-54C0-59BCB116CF1C}"/>
              </a:ext>
            </a:extLst>
          </p:cNvPr>
          <p:cNvSpPr/>
          <p:nvPr/>
        </p:nvSpPr>
        <p:spPr>
          <a:xfrm>
            <a:off x="726458" y="4682283"/>
            <a:ext cx="54902" cy="486169"/>
          </a:xfrm>
          <a:prstGeom prst="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descr="A black and yellow rectangle&#10;&#10;AI-generated content may be incorrect.">
            <a:extLst>
              <a:ext uri="{FF2B5EF4-FFF2-40B4-BE49-F238E27FC236}">
                <a16:creationId xmlns:a16="http://schemas.microsoft.com/office/drawing/2014/main" id="{20EDA5AE-C00B-67B0-D54B-94FB6D45D0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41444" y="-52284"/>
            <a:ext cx="1943100" cy="6858000"/>
          </a:xfrm>
          <a:prstGeom prst="rect">
            <a:avLst/>
          </a:prstGeom>
        </p:spPr>
      </p:pic>
      <p:pic>
        <p:nvPicPr>
          <p:cNvPr id="5" name="Picture 4" descr="A group of people in graduation gowns and caps taking a selfie&#10;&#10;AI-generated content may be incorrect.">
            <a:extLst>
              <a:ext uri="{FF2B5EF4-FFF2-40B4-BE49-F238E27FC236}">
                <a16:creationId xmlns:a16="http://schemas.microsoft.com/office/drawing/2014/main" id="{612A84EC-D37B-D027-8B02-D32405BB3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5800" y="3271838"/>
            <a:ext cx="5376199" cy="3586162"/>
          </a:xfrm>
          <a:prstGeom prst="rect">
            <a:avLst/>
          </a:prstGeom>
        </p:spPr>
      </p:pic>
    </p:spTree>
    <p:extLst>
      <p:ext uri="{BB962C8B-B14F-4D97-AF65-F5344CB8AC3E}">
        <p14:creationId xmlns:p14="http://schemas.microsoft.com/office/powerpoint/2010/main" val="1750462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942F15-2948-B536-882A-E6BC529FB28B}"/>
              </a:ext>
            </a:extLst>
          </p:cNvPr>
          <p:cNvSpPr>
            <a:spLocks noGrp="1"/>
          </p:cNvSpPr>
          <p:nvPr>
            <p:ph idx="1"/>
          </p:nvPr>
        </p:nvSpPr>
        <p:spPr>
          <a:xfrm>
            <a:off x="623881" y="2245103"/>
            <a:ext cx="6449272" cy="4566926"/>
          </a:xfrm>
        </p:spPr>
        <p:txBody>
          <a:bodyPr>
            <a:normAutofit/>
          </a:bodyPr>
          <a:lstStyle/>
          <a:p>
            <a:pPr marL="0" indent="0">
              <a:lnSpc>
                <a:spcPts val="3000"/>
              </a:lnSpc>
              <a:buNone/>
            </a:pPr>
            <a:r>
              <a:rPr lang="en-US" sz="2400" b="1" dirty="0"/>
              <a:t>What if your family’s financial situation changes after submitting your FAFSA? </a:t>
            </a:r>
          </a:p>
          <a:p>
            <a:pPr marL="0" indent="0">
              <a:lnSpc>
                <a:spcPts val="2800"/>
              </a:lnSpc>
              <a:buNone/>
            </a:pPr>
            <a:r>
              <a:rPr lang="en-US" sz="2000" dirty="0"/>
              <a:t>If your family’s financial situation has changed — like a job loss or unexpected medical expenses — you can request a special circumstances review. </a:t>
            </a:r>
          </a:p>
          <a:p>
            <a:pPr marL="0" indent="0">
              <a:lnSpc>
                <a:spcPts val="2800"/>
              </a:lnSpc>
              <a:buNone/>
            </a:pPr>
            <a:r>
              <a:rPr lang="en-US" sz="2000" dirty="0"/>
              <a:t>After submitting the FAFSA, reach out to the financial aid office at your chosen school to explain the change, and be ready to provide proof (like termination letters or medical bills). </a:t>
            </a:r>
          </a:p>
        </p:txBody>
      </p:sp>
      <p:pic>
        <p:nvPicPr>
          <p:cNvPr id="11" name="Picture 10" descr="A green line on a black background&#10;&#10;AI-generated content may be incorrect.">
            <a:extLst>
              <a:ext uri="{FF2B5EF4-FFF2-40B4-BE49-F238E27FC236}">
                <a16:creationId xmlns:a16="http://schemas.microsoft.com/office/drawing/2014/main" id="{A8AC6CCF-7DE7-2268-FE35-FB65C2FCD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0775" y="-639183"/>
            <a:ext cx="6871793" cy="4972272"/>
          </a:xfrm>
          <a:prstGeom prst="rect">
            <a:avLst/>
          </a:prstGeom>
        </p:spPr>
      </p:pic>
      <p:pic>
        <p:nvPicPr>
          <p:cNvPr id="6" name="Picture 5" descr="A person holding books and a backpack&#10;&#10;AI-generated content may be incorrect.">
            <a:extLst>
              <a:ext uri="{FF2B5EF4-FFF2-40B4-BE49-F238E27FC236}">
                <a16:creationId xmlns:a16="http://schemas.microsoft.com/office/drawing/2014/main" id="{BFDC3BD8-939D-5195-DC1C-1ABBD397A3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1680" y="926393"/>
            <a:ext cx="8897410" cy="5931607"/>
          </a:xfrm>
          <a:prstGeom prst="rect">
            <a:avLst/>
          </a:prstGeom>
        </p:spPr>
      </p:pic>
      <p:sp>
        <p:nvSpPr>
          <p:cNvPr id="5" name="Title 1">
            <a:extLst>
              <a:ext uri="{FF2B5EF4-FFF2-40B4-BE49-F238E27FC236}">
                <a16:creationId xmlns:a16="http://schemas.microsoft.com/office/drawing/2014/main" id="{6B226173-277B-9A26-F891-A0E244B44DA0}"/>
              </a:ext>
            </a:extLst>
          </p:cNvPr>
          <p:cNvSpPr txBox="1">
            <a:spLocks/>
          </p:cNvSpPr>
          <p:nvPr/>
        </p:nvSpPr>
        <p:spPr>
          <a:xfrm>
            <a:off x="623880" y="1358512"/>
            <a:ext cx="10515600" cy="725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Bebas Neue" panose="020B0606020202050201" pitchFamily="34" charset="0"/>
                <a:ea typeface="+mj-ea"/>
                <a:cs typeface="+mj-cs"/>
              </a:defRPr>
            </a:lvl1pPr>
          </a:lstStyle>
          <a:p>
            <a:r>
              <a:rPr lang="en-US" sz="4000" dirty="0">
                <a:solidFill>
                  <a:schemeClr val="tx2"/>
                </a:solidFill>
              </a:rPr>
              <a:t>What happens after completing the FAFSA</a:t>
            </a:r>
          </a:p>
        </p:txBody>
      </p:sp>
    </p:spTree>
    <p:extLst>
      <p:ext uri="{BB962C8B-B14F-4D97-AF65-F5344CB8AC3E}">
        <p14:creationId xmlns:p14="http://schemas.microsoft.com/office/powerpoint/2010/main" val="1101359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B989-E857-B2EE-EB01-659A95113E80}"/>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9C82D067-A8E9-E7FC-D514-A5480D7CC2E9}"/>
              </a:ext>
            </a:extLst>
          </p:cNvPr>
          <p:cNvSpPr/>
          <p:nvPr/>
        </p:nvSpPr>
        <p:spPr>
          <a:xfrm>
            <a:off x="557213" y="591103"/>
            <a:ext cx="11187111" cy="56525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DC934-97A8-F66A-6B85-EE7E5FE46428}"/>
              </a:ext>
            </a:extLst>
          </p:cNvPr>
          <p:cNvSpPr>
            <a:spLocks noGrp="1"/>
          </p:cNvSpPr>
          <p:nvPr>
            <p:ph type="ctrTitle"/>
          </p:nvPr>
        </p:nvSpPr>
        <p:spPr>
          <a:xfrm>
            <a:off x="1939637" y="1595040"/>
            <a:ext cx="8312727" cy="1266825"/>
          </a:xfrm>
        </p:spPr>
        <p:txBody>
          <a:bodyPr>
            <a:noAutofit/>
          </a:bodyPr>
          <a:lstStyle/>
          <a:p>
            <a:r>
              <a:rPr lang="en-US" sz="11000" dirty="0"/>
              <a:t>You’ve Got THIS!</a:t>
            </a:r>
          </a:p>
        </p:txBody>
      </p:sp>
      <p:sp>
        <p:nvSpPr>
          <p:cNvPr id="3" name="Subtitle 2">
            <a:extLst>
              <a:ext uri="{FF2B5EF4-FFF2-40B4-BE49-F238E27FC236}">
                <a16:creationId xmlns:a16="http://schemas.microsoft.com/office/drawing/2014/main" id="{ED920701-C92A-B347-F499-61F5952C8155}"/>
              </a:ext>
            </a:extLst>
          </p:cNvPr>
          <p:cNvSpPr>
            <a:spLocks noGrp="1"/>
          </p:cNvSpPr>
          <p:nvPr>
            <p:ph type="subTitle" idx="1"/>
          </p:nvPr>
        </p:nvSpPr>
        <p:spPr>
          <a:xfrm>
            <a:off x="2500312" y="2782303"/>
            <a:ext cx="7229475" cy="768718"/>
          </a:xfrm>
        </p:spPr>
        <p:txBody>
          <a:bodyPr>
            <a:normAutofit/>
          </a:bodyPr>
          <a:lstStyle/>
          <a:p>
            <a:r>
              <a:rPr lang="en-US" sz="2800" dirty="0"/>
              <a:t>Fill out the </a:t>
            </a:r>
            <a:r>
              <a:rPr lang="en-US" sz="3200" dirty="0">
                <a:solidFill>
                  <a:schemeClr val="tx2"/>
                </a:solidFill>
                <a:latin typeface="Bebas Neue" panose="020B0606020202050201" pitchFamily="34" charset="0"/>
              </a:rPr>
              <a:t>FAFSA</a:t>
            </a:r>
            <a:r>
              <a:rPr lang="en-US" sz="2800" dirty="0"/>
              <a:t> today! </a:t>
            </a:r>
            <a:r>
              <a:rPr lang="en-US" sz="2800" dirty="0">
                <a:solidFill>
                  <a:schemeClr val="accent1"/>
                </a:solidFill>
                <a:hlinkClick r:id="rId3">
                  <a:extLst>
                    <a:ext uri="{A12FA001-AC4F-418D-AE19-62706E023703}">
                      <ahyp:hlinkClr xmlns:ahyp="http://schemas.microsoft.com/office/drawing/2018/hyperlinkcolor" val="tx"/>
                    </a:ext>
                  </a:extLst>
                </a:hlinkClick>
              </a:rPr>
              <a:t>FAFSA.gov</a:t>
            </a:r>
            <a:endParaRPr lang="en-US" sz="2800" dirty="0">
              <a:solidFill>
                <a:schemeClr val="accent1"/>
              </a:solidFill>
            </a:endParaRPr>
          </a:p>
        </p:txBody>
      </p:sp>
      <p:pic>
        <p:nvPicPr>
          <p:cNvPr id="4" name="Picture 3" descr="A black background with a black square&#10;&#10;AI-generated content may be incorrect.">
            <a:extLst>
              <a:ext uri="{FF2B5EF4-FFF2-40B4-BE49-F238E27FC236}">
                <a16:creationId xmlns:a16="http://schemas.microsoft.com/office/drawing/2014/main" id="{FDFC8143-E494-4102-CDEC-3207D5FAA5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5037" y="3846139"/>
            <a:ext cx="4408448" cy="1692131"/>
          </a:xfrm>
          <a:prstGeom prst="rect">
            <a:avLst/>
          </a:prstGeom>
        </p:spPr>
      </p:pic>
      <p:pic>
        <p:nvPicPr>
          <p:cNvPr id="6" name="Picture 5" descr="A green line on a black background&#10;&#10;AI-generated content may be incorrect.">
            <a:extLst>
              <a:ext uri="{FF2B5EF4-FFF2-40B4-BE49-F238E27FC236}">
                <a16:creationId xmlns:a16="http://schemas.microsoft.com/office/drawing/2014/main" id="{C02C9164-58BE-EF7F-240B-02DECCDB42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7142" y="2246731"/>
            <a:ext cx="6871793" cy="4972272"/>
          </a:xfrm>
          <a:prstGeom prst="rect">
            <a:avLst/>
          </a:prstGeom>
        </p:spPr>
      </p:pic>
      <p:pic>
        <p:nvPicPr>
          <p:cNvPr id="9" name="Picture 8">
            <a:extLst>
              <a:ext uri="{FF2B5EF4-FFF2-40B4-BE49-F238E27FC236}">
                <a16:creationId xmlns:a16="http://schemas.microsoft.com/office/drawing/2014/main" id="{F00D15A3-BDF7-A20F-10FF-61E5944B656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8399461">
            <a:off x="9782875" y="1392175"/>
            <a:ext cx="3694293" cy="5547089"/>
          </a:xfrm>
          <a:prstGeom prst="rect">
            <a:avLst/>
          </a:prstGeom>
        </p:spPr>
      </p:pic>
      <p:pic>
        <p:nvPicPr>
          <p:cNvPr id="11" name="Picture 10" descr="A green line on a black background&#10;&#10;AI-generated content may be incorrect.">
            <a:extLst>
              <a:ext uri="{FF2B5EF4-FFF2-40B4-BE49-F238E27FC236}">
                <a16:creationId xmlns:a16="http://schemas.microsoft.com/office/drawing/2014/main" id="{BCC9FD27-0A9E-D398-D22B-9D5D1B743F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237128" y="2544800"/>
            <a:ext cx="6871793" cy="4972272"/>
          </a:xfrm>
          <a:prstGeom prst="rect">
            <a:avLst/>
          </a:prstGeom>
        </p:spPr>
      </p:pic>
      <p:pic>
        <p:nvPicPr>
          <p:cNvPr id="8" name="Picture 7">
            <a:extLst>
              <a:ext uri="{FF2B5EF4-FFF2-40B4-BE49-F238E27FC236}">
                <a16:creationId xmlns:a16="http://schemas.microsoft.com/office/drawing/2014/main" id="{058E40FD-0D14-3F52-2708-F10AB20E391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360345" y="2782303"/>
            <a:ext cx="4737394" cy="2923860"/>
          </a:xfrm>
          <a:prstGeom prst="rect">
            <a:avLst/>
          </a:prstGeom>
        </p:spPr>
      </p:pic>
    </p:spTree>
    <p:extLst>
      <p:ext uri="{BB962C8B-B14F-4D97-AF65-F5344CB8AC3E}">
        <p14:creationId xmlns:p14="http://schemas.microsoft.com/office/powerpoint/2010/main" val="308043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7C4-E5AE-E1E6-070B-B4100D96303B}"/>
              </a:ext>
            </a:extLst>
          </p:cNvPr>
          <p:cNvSpPr>
            <a:spLocks noGrp="1"/>
          </p:cNvSpPr>
          <p:nvPr>
            <p:ph type="title" idx="4294967295"/>
          </p:nvPr>
        </p:nvSpPr>
        <p:spPr>
          <a:xfrm>
            <a:off x="404733" y="395756"/>
            <a:ext cx="3206750" cy="5330825"/>
          </a:xfrm>
        </p:spPr>
        <p:txBody>
          <a:bodyPr>
            <a:normAutofit/>
          </a:bodyPr>
          <a:lstStyle/>
          <a:p>
            <a:pPr algn="r">
              <a:lnSpc>
                <a:spcPts val="6000"/>
              </a:lnSpc>
            </a:pPr>
            <a:r>
              <a:rPr lang="en-US" sz="6000" dirty="0">
                <a:solidFill>
                  <a:schemeClr val="bg1"/>
                </a:solidFill>
              </a:rPr>
              <a:t>WHAT IS THE FAFSA?</a:t>
            </a:r>
          </a:p>
        </p:txBody>
      </p:sp>
      <p:sp>
        <p:nvSpPr>
          <p:cNvPr id="3" name="Text Placeholder 2">
            <a:extLst>
              <a:ext uri="{FF2B5EF4-FFF2-40B4-BE49-F238E27FC236}">
                <a16:creationId xmlns:a16="http://schemas.microsoft.com/office/drawing/2014/main" id="{8C19EE33-98A3-CC6A-7600-5B68D328343C}"/>
              </a:ext>
            </a:extLst>
          </p:cNvPr>
          <p:cNvSpPr>
            <a:spLocks noGrp="1"/>
          </p:cNvSpPr>
          <p:nvPr>
            <p:ph type="body" idx="4294967295"/>
          </p:nvPr>
        </p:nvSpPr>
        <p:spPr>
          <a:xfrm>
            <a:off x="4208585" y="496280"/>
            <a:ext cx="6635261" cy="3732588"/>
          </a:xfrm>
        </p:spPr>
        <p:txBody>
          <a:bodyPr anchor="ctr">
            <a:noAutofit/>
          </a:bodyPr>
          <a:lstStyle/>
          <a:p>
            <a:pPr marL="0" indent="0">
              <a:lnSpc>
                <a:spcPct val="100000"/>
              </a:lnSpc>
              <a:buNone/>
            </a:pPr>
            <a:r>
              <a:rPr lang="en-US" sz="2400" b="1" dirty="0">
                <a:solidFill>
                  <a:schemeClr val="bg1"/>
                </a:solidFill>
                <a:latin typeface="Noto Serif" panose="02020600060500020200" pitchFamily="18" charset="0"/>
                <a:ea typeface="Noto Serif" panose="02020600060500020200" pitchFamily="18" charset="0"/>
                <a:cs typeface="Noto Serif" panose="02020600060500020200" pitchFamily="18" charset="0"/>
              </a:rPr>
              <a:t>The FAFSA is the Free Application for Federal Student Aid.</a:t>
            </a:r>
            <a:endParaRPr lang="en-US" sz="2000" dirty="0">
              <a:solidFill>
                <a:schemeClr val="bg1"/>
              </a:solidFill>
            </a:endParaRPr>
          </a:p>
          <a:p>
            <a:pPr marL="0" indent="0">
              <a:lnSpc>
                <a:spcPts val="2600"/>
              </a:lnSpc>
              <a:buNone/>
            </a:pPr>
            <a:r>
              <a:rPr lang="en-US" sz="2000" dirty="0">
                <a:solidFill>
                  <a:schemeClr val="bg1"/>
                </a:solidFill>
              </a:rPr>
              <a:t>The form is used by colleges and career training programs to figure out how much financial aid you’re eligible for.</a:t>
            </a:r>
          </a:p>
          <a:p>
            <a:pPr marL="0" indent="0">
              <a:lnSpc>
                <a:spcPts val="2600"/>
              </a:lnSpc>
              <a:buNone/>
            </a:pPr>
            <a:r>
              <a:rPr lang="en-US" sz="2000" dirty="0">
                <a:solidFill>
                  <a:schemeClr val="bg1"/>
                </a:solidFill>
              </a:rPr>
              <a:t>It could include free money for college or career training (like grants and scholarships), work-study funds and loans. It takes most families 30 minutes or less to complete. </a:t>
            </a:r>
          </a:p>
        </p:txBody>
      </p:sp>
      <p:pic>
        <p:nvPicPr>
          <p:cNvPr id="7" name="Picture 6">
            <a:extLst>
              <a:ext uri="{FF2B5EF4-FFF2-40B4-BE49-F238E27FC236}">
                <a16:creationId xmlns:a16="http://schemas.microsoft.com/office/drawing/2014/main" id="{F0B074A6-AF33-B290-C29E-D2F967C774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81887" y="4151502"/>
            <a:ext cx="2832189" cy="2803928"/>
          </a:xfrm>
          <a:prstGeom prst="rect">
            <a:avLst/>
          </a:prstGeom>
        </p:spPr>
      </p:pic>
      <p:pic>
        <p:nvPicPr>
          <p:cNvPr id="4" name="Graphic 3">
            <a:extLst>
              <a:ext uri="{FF2B5EF4-FFF2-40B4-BE49-F238E27FC236}">
                <a16:creationId xmlns:a16="http://schemas.microsoft.com/office/drawing/2014/main" id="{FFDF053C-9DC6-4ACC-FCBF-A73A32CEF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6554" y="4730971"/>
            <a:ext cx="1005258" cy="1358457"/>
          </a:xfrm>
          <a:prstGeom prst="rect">
            <a:avLst/>
          </a:prstGeom>
        </p:spPr>
      </p:pic>
      <p:sp>
        <p:nvSpPr>
          <p:cNvPr id="5" name="Arrow: Right 4">
            <a:extLst>
              <a:ext uri="{FF2B5EF4-FFF2-40B4-BE49-F238E27FC236}">
                <a16:creationId xmlns:a16="http://schemas.microsoft.com/office/drawing/2014/main" id="{FEBACDF6-B41D-EFC6-7C11-DB1CB5C3C7B5}"/>
              </a:ext>
            </a:extLst>
          </p:cNvPr>
          <p:cNvSpPr/>
          <p:nvPr/>
        </p:nvSpPr>
        <p:spPr>
          <a:xfrm>
            <a:off x="4032250" y="4927600"/>
            <a:ext cx="3206750" cy="965200"/>
          </a:xfrm>
          <a:prstGeom prst="rightArrow">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01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70BD-CBB5-6ABE-5B21-27667587CAB0}"/>
              </a:ext>
            </a:extLst>
          </p:cNvPr>
          <p:cNvSpPr>
            <a:spLocks noGrp="1"/>
          </p:cNvSpPr>
          <p:nvPr>
            <p:ph type="title"/>
          </p:nvPr>
        </p:nvSpPr>
        <p:spPr/>
        <p:txBody>
          <a:bodyPr>
            <a:normAutofit/>
          </a:bodyPr>
          <a:lstStyle/>
          <a:p>
            <a:pPr>
              <a:lnSpc>
                <a:spcPts val="6000"/>
              </a:lnSpc>
            </a:pPr>
            <a:r>
              <a:rPr lang="en-US" sz="6000" dirty="0">
                <a:solidFill>
                  <a:schemeClr val="tx2"/>
                </a:solidFill>
              </a:rPr>
              <a:t>Student Aid Index (SAI)</a:t>
            </a:r>
          </a:p>
        </p:txBody>
      </p:sp>
      <p:sp>
        <p:nvSpPr>
          <p:cNvPr id="3" name="Text Placeholder 2">
            <a:extLst>
              <a:ext uri="{FF2B5EF4-FFF2-40B4-BE49-F238E27FC236}">
                <a16:creationId xmlns:a16="http://schemas.microsoft.com/office/drawing/2014/main" id="{C471DE7B-7861-3E17-F29E-BD4E5D97A2E1}"/>
              </a:ext>
            </a:extLst>
          </p:cNvPr>
          <p:cNvSpPr>
            <a:spLocks noGrp="1"/>
          </p:cNvSpPr>
          <p:nvPr>
            <p:ph type="body" idx="1"/>
          </p:nvPr>
        </p:nvSpPr>
        <p:spPr>
          <a:xfrm>
            <a:off x="4281248" y="1283421"/>
            <a:ext cx="6780074" cy="4239146"/>
          </a:xfrm>
        </p:spPr>
        <p:txBody>
          <a:bodyPr>
            <a:normAutofit/>
          </a:bodyPr>
          <a:lstStyle/>
          <a:p>
            <a:pPr>
              <a:lnSpc>
                <a:spcPts val="2600"/>
              </a:lnSpc>
            </a:pPr>
            <a:r>
              <a:rPr lang="en-US" sz="2000" dirty="0">
                <a:solidFill>
                  <a:schemeClr val="tx1"/>
                </a:solidFill>
              </a:rPr>
              <a:t>Your SAI is the number used by colleges to determine how much federal student aid you may be eligible to receive based on your family’s financial need. It’s calculated using the info provided on your FAFSA. </a:t>
            </a:r>
          </a:p>
          <a:p>
            <a:pPr>
              <a:lnSpc>
                <a:spcPct val="100000"/>
              </a:lnSpc>
            </a:pPr>
            <a:endParaRPr lang="en-US" sz="2000" dirty="0"/>
          </a:p>
          <a:p>
            <a:pPr>
              <a:lnSpc>
                <a:spcPct val="100000"/>
              </a:lnSpc>
            </a:pPr>
            <a:r>
              <a:rPr lang="en-US" sz="2000" b="1" dirty="0"/>
              <a:t>What impacts your SAI?</a:t>
            </a:r>
          </a:p>
          <a:p>
            <a:pPr marL="342900" indent="-342900">
              <a:lnSpc>
                <a:spcPts val="2000"/>
              </a:lnSpc>
              <a:buFont typeface="Arial" panose="020B0604020202020204" pitchFamily="34" charset="0"/>
              <a:buChar char="•"/>
            </a:pPr>
            <a:r>
              <a:rPr lang="en-US" sz="1800" dirty="0">
                <a:solidFill>
                  <a:schemeClr val="tx1"/>
                </a:solidFill>
              </a:rPr>
              <a:t>Student and parent income</a:t>
            </a:r>
          </a:p>
          <a:p>
            <a:pPr marL="342900" indent="-342900">
              <a:lnSpc>
                <a:spcPts val="2000"/>
              </a:lnSpc>
              <a:buFont typeface="Arial" panose="020B0604020202020204" pitchFamily="34" charset="0"/>
              <a:buChar char="•"/>
            </a:pPr>
            <a:r>
              <a:rPr lang="en-US" sz="1800" dirty="0">
                <a:solidFill>
                  <a:schemeClr val="tx1"/>
                </a:solidFill>
              </a:rPr>
              <a:t>Assets</a:t>
            </a:r>
          </a:p>
          <a:p>
            <a:pPr marL="342900" indent="-342900">
              <a:lnSpc>
                <a:spcPts val="2000"/>
              </a:lnSpc>
              <a:buFont typeface="Arial" panose="020B0604020202020204" pitchFamily="34" charset="0"/>
              <a:buChar char="•"/>
            </a:pPr>
            <a:r>
              <a:rPr lang="en-US" sz="1800" dirty="0">
                <a:solidFill>
                  <a:schemeClr val="tx1"/>
                </a:solidFill>
              </a:rPr>
              <a:t>Amount of taxes paid</a:t>
            </a:r>
          </a:p>
        </p:txBody>
      </p:sp>
      <p:pic>
        <p:nvPicPr>
          <p:cNvPr id="8" name="Picture 7" descr="A black and green line&#10;&#10;AI-generated content may be incorrect.">
            <a:extLst>
              <a:ext uri="{FF2B5EF4-FFF2-40B4-BE49-F238E27FC236}">
                <a16:creationId xmlns:a16="http://schemas.microsoft.com/office/drawing/2014/main" id="{7395EE06-5437-A7B4-AB54-B6EB526E9E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3671" y="4027135"/>
            <a:ext cx="8549640" cy="2992035"/>
          </a:xfrm>
          <a:prstGeom prst="rect">
            <a:avLst/>
          </a:prstGeom>
        </p:spPr>
      </p:pic>
      <p:pic>
        <p:nvPicPr>
          <p:cNvPr id="5" name="Picture 4">
            <a:extLst>
              <a:ext uri="{FF2B5EF4-FFF2-40B4-BE49-F238E27FC236}">
                <a16:creationId xmlns:a16="http://schemas.microsoft.com/office/drawing/2014/main" id="{E9E6502A-8BF2-9249-F7A3-00CD69C047A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56714" y="3502320"/>
            <a:ext cx="5735300" cy="4541421"/>
          </a:xfrm>
          <a:prstGeom prst="rect">
            <a:avLst/>
          </a:prstGeom>
        </p:spPr>
      </p:pic>
    </p:spTree>
    <p:extLst>
      <p:ext uri="{BB962C8B-B14F-4D97-AF65-F5344CB8AC3E}">
        <p14:creationId xmlns:p14="http://schemas.microsoft.com/office/powerpoint/2010/main" val="2833409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70BD-CBB5-6ABE-5B21-27667587CAB0}"/>
              </a:ext>
            </a:extLst>
          </p:cNvPr>
          <p:cNvSpPr>
            <a:spLocks noGrp="1"/>
          </p:cNvSpPr>
          <p:nvPr>
            <p:ph type="title"/>
          </p:nvPr>
        </p:nvSpPr>
        <p:spPr>
          <a:xfrm>
            <a:off x="322730" y="758757"/>
            <a:ext cx="3715872" cy="5330893"/>
          </a:xfrm>
        </p:spPr>
        <p:txBody>
          <a:bodyPr>
            <a:normAutofit/>
          </a:bodyPr>
          <a:lstStyle/>
          <a:p>
            <a:pPr>
              <a:lnSpc>
                <a:spcPts val="6000"/>
              </a:lnSpc>
            </a:pPr>
            <a:r>
              <a:rPr lang="en-US" sz="6000" dirty="0">
                <a:solidFill>
                  <a:schemeClr val="tx2"/>
                </a:solidFill>
              </a:rPr>
              <a:t>WHY FILL OUT THE FAFSA?</a:t>
            </a:r>
          </a:p>
        </p:txBody>
      </p:sp>
      <p:sp>
        <p:nvSpPr>
          <p:cNvPr id="3" name="Text Placeholder 2">
            <a:extLst>
              <a:ext uri="{FF2B5EF4-FFF2-40B4-BE49-F238E27FC236}">
                <a16:creationId xmlns:a16="http://schemas.microsoft.com/office/drawing/2014/main" id="{C471DE7B-7861-3E17-F29E-BD4E5D97A2E1}"/>
              </a:ext>
            </a:extLst>
          </p:cNvPr>
          <p:cNvSpPr>
            <a:spLocks noGrp="1"/>
          </p:cNvSpPr>
          <p:nvPr>
            <p:ph type="body" idx="1"/>
          </p:nvPr>
        </p:nvSpPr>
        <p:spPr>
          <a:xfrm>
            <a:off x="4281248" y="793926"/>
            <a:ext cx="6011614" cy="2207182"/>
          </a:xfrm>
        </p:spPr>
        <p:txBody>
          <a:bodyPr>
            <a:normAutofit/>
          </a:bodyPr>
          <a:lstStyle/>
          <a:p>
            <a:pPr>
              <a:lnSpc>
                <a:spcPts val="2600"/>
              </a:lnSpc>
            </a:pPr>
            <a:r>
              <a:rPr lang="en-US" sz="2000" dirty="0">
                <a:solidFill>
                  <a:schemeClr val="tx1"/>
                </a:solidFill>
              </a:rPr>
              <a:t>The FAFSA is your first step to accessing financial aid that can help you afford college or career training. Submitting yours doesn’t lock you into anything. You don’t have to know your plans or commit to accepting financial aid to see what doors the FAFSA could open for you. </a:t>
            </a:r>
            <a:endParaRPr lang="en-US" sz="2000" dirty="0"/>
          </a:p>
        </p:txBody>
      </p:sp>
      <p:sp>
        <p:nvSpPr>
          <p:cNvPr id="4" name="Text Placeholder 2">
            <a:extLst>
              <a:ext uri="{FF2B5EF4-FFF2-40B4-BE49-F238E27FC236}">
                <a16:creationId xmlns:a16="http://schemas.microsoft.com/office/drawing/2014/main" id="{FCE7BF22-2A6A-B95C-1202-5F7F4BFB585A}"/>
              </a:ext>
            </a:extLst>
          </p:cNvPr>
          <p:cNvSpPr txBox="1">
            <a:spLocks/>
          </p:cNvSpPr>
          <p:nvPr/>
        </p:nvSpPr>
        <p:spPr>
          <a:xfrm>
            <a:off x="4281248" y="3244048"/>
            <a:ext cx="3620106" cy="3062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Noto Serif" panose="02020502060505020204" pitchFamily="18"/>
                <a:ea typeface="Noto Serif" panose="02020502060505020204" pitchFamily="18"/>
                <a:cs typeface="Noto Serif" panose="02020502060505020204" pitchFamily="18"/>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Noto Serif" panose="02020502060505020204" pitchFamily="18"/>
                <a:ea typeface="Noto Serif" panose="02020502060505020204" pitchFamily="18"/>
                <a:cs typeface="Noto Serif" panose="02020502060505020204" pitchFamily="18"/>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Noto Serif" panose="02020502060505020204" pitchFamily="18"/>
                <a:ea typeface="Noto Serif" panose="02020502060505020204" pitchFamily="18"/>
                <a:cs typeface="Noto Serif" panose="02020502060505020204" pitchFamily="18"/>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Noto Serif" panose="02020502060505020204" pitchFamily="18"/>
                <a:ea typeface="Noto Serif" panose="02020502060505020204" pitchFamily="18"/>
                <a:cs typeface="Noto Serif" panose="02020502060505020204" pitchFamily="18"/>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pPr>
            <a:r>
              <a:rPr lang="en-US" sz="2000" b="1" dirty="0">
                <a:latin typeface="Noto Serif" panose="02020600060500020200" pitchFamily="18" charset="0"/>
                <a:ea typeface="Noto Serif" panose="02020600060500020200" pitchFamily="18" charset="0"/>
                <a:cs typeface="Noto Serif" panose="02020600060500020200" pitchFamily="18" charset="0"/>
              </a:rPr>
              <a:t>The FAFSA unlocks:</a:t>
            </a:r>
          </a:p>
          <a:p>
            <a:pPr marL="342900" indent="-342900">
              <a:lnSpc>
                <a:spcPts val="2200"/>
              </a:lnSpc>
              <a:buFont typeface="Arial" panose="020B0604020202020204" pitchFamily="34" charset="0"/>
              <a:buChar char="•"/>
            </a:pPr>
            <a:r>
              <a:rPr lang="en-US" sz="1800" dirty="0">
                <a:solidFill>
                  <a:schemeClr val="tx1"/>
                </a:solidFill>
              </a:rPr>
              <a:t>Grants and scholarships </a:t>
            </a:r>
            <a:r>
              <a:rPr lang="en-US" sz="1800" i="1" dirty="0">
                <a:solidFill>
                  <a:schemeClr val="tx1"/>
                </a:solidFill>
              </a:rPr>
              <a:t>(That’s free money for college that you don’t have to pay back!) </a:t>
            </a:r>
          </a:p>
          <a:p>
            <a:pPr marL="342900" indent="-342900">
              <a:lnSpc>
                <a:spcPts val="2200"/>
              </a:lnSpc>
              <a:buFont typeface="Arial" panose="020B0604020202020204" pitchFamily="34" charset="0"/>
              <a:buChar char="•"/>
            </a:pPr>
            <a:r>
              <a:rPr lang="en-US" sz="1800" dirty="0">
                <a:solidFill>
                  <a:schemeClr val="tx1"/>
                </a:solidFill>
              </a:rPr>
              <a:t>Student loans</a:t>
            </a:r>
          </a:p>
          <a:p>
            <a:pPr marL="342900" indent="-342900">
              <a:lnSpc>
                <a:spcPts val="2200"/>
              </a:lnSpc>
              <a:buFont typeface="Arial" panose="020B0604020202020204" pitchFamily="34" charset="0"/>
              <a:buChar char="•"/>
            </a:pPr>
            <a:r>
              <a:rPr lang="en-US" sz="1800" dirty="0">
                <a:solidFill>
                  <a:schemeClr val="tx1"/>
                </a:solidFill>
              </a:rPr>
              <a:t>Work-study funds</a:t>
            </a:r>
          </a:p>
        </p:txBody>
      </p:sp>
      <p:pic>
        <p:nvPicPr>
          <p:cNvPr id="6" name="Picture 5" descr="A black and green rectangle&#10;&#10;AI-generated content may be incorrect.">
            <a:extLst>
              <a:ext uri="{FF2B5EF4-FFF2-40B4-BE49-F238E27FC236}">
                <a16:creationId xmlns:a16="http://schemas.microsoft.com/office/drawing/2014/main" id="{79DF7895-1DEA-8772-07CF-C4986A8AC5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2748" y="2143125"/>
            <a:ext cx="1219252" cy="4714875"/>
          </a:xfrm>
          <a:prstGeom prst="rect">
            <a:avLst/>
          </a:prstGeom>
        </p:spPr>
      </p:pic>
      <p:pic>
        <p:nvPicPr>
          <p:cNvPr id="9" name="Picture 8">
            <a:extLst>
              <a:ext uri="{FF2B5EF4-FFF2-40B4-BE49-F238E27FC236}">
                <a16:creationId xmlns:a16="http://schemas.microsoft.com/office/drawing/2014/main" id="{A9909F04-FDB0-8FC1-7957-4E4A265E10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953811">
            <a:off x="7227371" y="2706574"/>
            <a:ext cx="4315865" cy="6480397"/>
          </a:xfrm>
          <a:prstGeom prst="rect">
            <a:avLst/>
          </a:prstGeom>
        </p:spPr>
      </p:pic>
    </p:spTree>
    <p:extLst>
      <p:ext uri="{BB962C8B-B14F-4D97-AF65-F5344CB8AC3E}">
        <p14:creationId xmlns:p14="http://schemas.microsoft.com/office/powerpoint/2010/main" val="297466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5392548-BAE8-907D-E2F7-718FBD7B1158}"/>
              </a:ext>
            </a:extLst>
          </p:cNvPr>
          <p:cNvSpPr txBox="1">
            <a:spLocks/>
          </p:cNvSpPr>
          <p:nvPr/>
        </p:nvSpPr>
        <p:spPr>
          <a:xfrm>
            <a:off x="5275730" y="1658785"/>
            <a:ext cx="6450105" cy="424473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Noto Serif" panose="02020502060505020204" pitchFamily="18"/>
                <a:ea typeface="Noto Serif" panose="02020502060505020204" pitchFamily="18"/>
                <a:cs typeface="Noto Serif" panose="02020502060505020204" pitchFamily="1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Noto Serif" panose="02020502060505020204" pitchFamily="18"/>
                <a:ea typeface="Noto Serif" panose="02020502060505020204" pitchFamily="18"/>
                <a:cs typeface="Noto Serif" panose="02020502060505020204" pitchFamily="1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US" b="1" dirty="0">
                <a:latin typeface="Noto Serif" panose="02020600060500020200" pitchFamily="18" charset="0"/>
                <a:ea typeface="Noto Serif" panose="02020600060500020200" pitchFamily="18" charset="0"/>
                <a:cs typeface="Noto Serif" panose="02020600060500020200" pitchFamily="18" charset="0"/>
              </a:rPr>
              <a:t>Independent students </a:t>
            </a:r>
            <a:r>
              <a:rPr lang="en-US" dirty="0"/>
              <a:t>may be one or more of the following:</a:t>
            </a:r>
          </a:p>
          <a:p>
            <a:pPr marL="342900" indent="-342900" algn="l">
              <a:lnSpc>
                <a:spcPts val="2400"/>
              </a:lnSpc>
              <a:buFont typeface="Arial" panose="020B0604020202020204" pitchFamily="34" charset="0"/>
              <a:buChar char="•"/>
            </a:pPr>
            <a:r>
              <a:rPr lang="en-US" sz="2000" dirty="0"/>
              <a:t>24 years old or older</a:t>
            </a:r>
          </a:p>
          <a:p>
            <a:pPr marL="342900" indent="-342900" algn="l">
              <a:lnSpc>
                <a:spcPts val="2400"/>
              </a:lnSpc>
              <a:buFont typeface="Arial" panose="020B0604020202020204" pitchFamily="34" charset="0"/>
              <a:buChar char="•"/>
            </a:pPr>
            <a:r>
              <a:rPr lang="en-US" sz="2000" dirty="0"/>
              <a:t>Live separate from their parents</a:t>
            </a:r>
          </a:p>
          <a:p>
            <a:pPr marL="342900" indent="-342900" algn="l">
              <a:lnSpc>
                <a:spcPts val="2400"/>
              </a:lnSpc>
              <a:buFont typeface="Arial" panose="020B0604020202020204" pitchFamily="34" charset="0"/>
              <a:buChar char="•"/>
            </a:pPr>
            <a:r>
              <a:rPr lang="en-US" sz="2000" dirty="0"/>
              <a:t>Married</a:t>
            </a:r>
          </a:p>
          <a:p>
            <a:pPr marL="342900" indent="-342900" algn="l">
              <a:lnSpc>
                <a:spcPts val="2400"/>
              </a:lnSpc>
              <a:buFont typeface="Arial" panose="020B0604020202020204" pitchFamily="34" charset="0"/>
              <a:buChar char="•"/>
            </a:pPr>
            <a:r>
              <a:rPr lang="en-US" sz="2000" dirty="0"/>
              <a:t>A parent</a:t>
            </a:r>
          </a:p>
          <a:p>
            <a:pPr marL="342900" indent="-342900" algn="l">
              <a:lnSpc>
                <a:spcPts val="2400"/>
              </a:lnSpc>
              <a:buFont typeface="Arial" panose="020B0604020202020204" pitchFamily="34" charset="0"/>
              <a:buChar char="•"/>
            </a:pPr>
            <a:r>
              <a:rPr lang="en-US" sz="2000" dirty="0"/>
              <a:t>A veteran or member of the armed forces</a:t>
            </a:r>
          </a:p>
          <a:p>
            <a:pPr marL="342900" indent="-342900" algn="l">
              <a:lnSpc>
                <a:spcPts val="2400"/>
              </a:lnSpc>
              <a:buFont typeface="Arial" panose="020B0604020202020204" pitchFamily="34" charset="0"/>
              <a:buChar char="•"/>
            </a:pPr>
            <a:r>
              <a:rPr lang="en-US" sz="2000" dirty="0"/>
              <a:t>An emancipated minor</a:t>
            </a:r>
          </a:p>
          <a:p>
            <a:pPr marL="342900" indent="-342900" algn="l">
              <a:lnSpc>
                <a:spcPts val="2400"/>
              </a:lnSpc>
              <a:buFont typeface="Arial" panose="020B0604020202020204" pitchFamily="34" charset="0"/>
              <a:buChar char="•"/>
            </a:pPr>
            <a:r>
              <a:rPr lang="en-US" sz="2000" dirty="0"/>
              <a:t>A graduate student</a:t>
            </a:r>
          </a:p>
        </p:txBody>
      </p:sp>
      <p:sp>
        <p:nvSpPr>
          <p:cNvPr id="5" name="Text Placeholder 2">
            <a:extLst>
              <a:ext uri="{FF2B5EF4-FFF2-40B4-BE49-F238E27FC236}">
                <a16:creationId xmlns:a16="http://schemas.microsoft.com/office/drawing/2014/main" id="{9DD0E7CB-5E28-A2FA-5CAD-5559BB727CB5}"/>
              </a:ext>
            </a:extLst>
          </p:cNvPr>
          <p:cNvSpPr txBox="1">
            <a:spLocks/>
          </p:cNvSpPr>
          <p:nvPr/>
        </p:nvSpPr>
        <p:spPr>
          <a:xfrm>
            <a:off x="1074058" y="1658785"/>
            <a:ext cx="3708958" cy="404153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Noto Serif" panose="02020502060505020204" pitchFamily="18"/>
                <a:ea typeface="Noto Serif" panose="02020502060505020204" pitchFamily="18"/>
                <a:cs typeface="Noto Serif" panose="02020502060505020204" pitchFamily="1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Noto Serif" panose="02020502060505020204" pitchFamily="18"/>
                <a:ea typeface="Noto Serif" panose="02020502060505020204" pitchFamily="18"/>
                <a:cs typeface="Noto Serif" panose="02020502060505020204" pitchFamily="1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US" b="1" dirty="0">
                <a:latin typeface="Noto Serif" panose="02020600060500020200" pitchFamily="18" charset="0"/>
                <a:ea typeface="Noto Serif" panose="02020600060500020200" pitchFamily="18" charset="0"/>
                <a:cs typeface="Noto Serif" panose="02020600060500020200" pitchFamily="18" charset="0"/>
              </a:rPr>
              <a:t>Dependent students </a:t>
            </a:r>
            <a:r>
              <a:rPr lang="en-US" dirty="0"/>
              <a:t>are typically:</a:t>
            </a:r>
          </a:p>
          <a:p>
            <a:pPr marL="342900" indent="-342900" algn="l">
              <a:lnSpc>
                <a:spcPts val="2400"/>
              </a:lnSpc>
              <a:buFont typeface="Arial" panose="020B0604020202020204" pitchFamily="34" charset="0"/>
              <a:buChar char="•"/>
            </a:pPr>
            <a:r>
              <a:rPr lang="en-US" sz="2000" dirty="0"/>
              <a:t>Under 24 years old</a:t>
            </a:r>
          </a:p>
          <a:p>
            <a:pPr marL="342900" indent="-342900" algn="l">
              <a:lnSpc>
                <a:spcPts val="2400"/>
              </a:lnSpc>
              <a:buFont typeface="Arial" panose="020B0604020202020204" pitchFamily="34" charset="0"/>
              <a:buChar char="•"/>
            </a:pPr>
            <a:r>
              <a:rPr lang="en-US" sz="2000" dirty="0"/>
              <a:t>Unmarried</a:t>
            </a:r>
          </a:p>
          <a:p>
            <a:pPr marL="342900" indent="-342900" algn="l">
              <a:lnSpc>
                <a:spcPts val="2400"/>
              </a:lnSpc>
              <a:buFont typeface="Arial" panose="020B0604020202020204" pitchFamily="34" charset="0"/>
              <a:buChar char="•"/>
            </a:pPr>
            <a:r>
              <a:rPr lang="en-US" sz="2000" dirty="0"/>
              <a:t>Without children or other dependents</a:t>
            </a:r>
          </a:p>
        </p:txBody>
      </p:sp>
      <p:sp>
        <p:nvSpPr>
          <p:cNvPr id="7" name="Title 1">
            <a:extLst>
              <a:ext uri="{FF2B5EF4-FFF2-40B4-BE49-F238E27FC236}">
                <a16:creationId xmlns:a16="http://schemas.microsoft.com/office/drawing/2014/main" id="{FB13849C-7D95-FC5B-2586-C4DA102152AA}"/>
              </a:ext>
            </a:extLst>
          </p:cNvPr>
          <p:cNvSpPr txBox="1">
            <a:spLocks/>
          </p:cNvSpPr>
          <p:nvPr/>
        </p:nvSpPr>
        <p:spPr>
          <a:xfrm>
            <a:off x="1074056" y="695173"/>
            <a:ext cx="6298294" cy="830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a:lstStyle>
          <a:p>
            <a:r>
              <a:rPr lang="en-US" sz="5400" dirty="0">
                <a:solidFill>
                  <a:schemeClr val="accent4"/>
                </a:solidFill>
              </a:rPr>
              <a:t>Dependency statuses:</a:t>
            </a:r>
          </a:p>
        </p:txBody>
      </p:sp>
    </p:spTree>
    <p:extLst>
      <p:ext uri="{BB962C8B-B14F-4D97-AF65-F5344CB8AC3E}">
        <p14:creationId xmlns:p14="http://schemas.microsoft.com/office/powerpoint/2010/main" val="109911909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5F37-5615-AB91-8441-D8247148EA06}"/>
              </a:ext>
            </a:extLst>
          </p:cNvPr>
          <p:cNvSpPr>
            <a:spLocks noGrp="1"/>
          </p:cNvSpPr>
          <p:nvPr>
            <p:ph type="title"/>
          </p:nvPr>
        </p:nvSpPr>
        <p:spPr>
          <a:xfrm>
            <a:off x="564777" y="1709739"/>
            <a:ext cx="2944906" cy="3440485"/>
          </a:xfrm>
        </p:spPr>
        <p:txBody>
          <a:bodyPr>
            <a:noAutofit/>
          </a:bodyPr>
          <a:lstStyle/>
          <a:p>
            <a:pPr>
              <a:lnSpc>
                <a:spcPts val="5000"/>
              </a:lnSpc>
            </a:pPr>
            <a:r>
              <a:rPr lang="en-US" sz="5000" dirty="0"/>
              <a:t>FAFSA CONTRIBUTOR INFORMATION</a:t>
            </a:r>
          </a:p>
        </p:txBody>
      </p:sp>
      <p:sp>
        <p:nvSpPr>
          <p:cNvPr id="3" name="Text Placeholder 2">
            <a:extLst>
              <a:ext uri="{FF2B5EF4-FFF2-40B4-BE49-F238E27FC236}">
                <a16:creationId xmlns:a16="http://schemas.microsoft.com/office/drawing/2014/main" id="{E8BA6ABD-F9A6-D6BD-5A93-476817623469}"/>
              </a:ext>
            </a:extLst>
          </p:cNvPr>
          <p:cNvSpPr>
            <a:spLocks noGrp="1"/>
          </p:cNvSpPr>
          <p:nvPr>
            <p:ph type="body" idx="1"/>
          </p:nvPr>
        </p:nvSpPr>
        <p:spPr>
          <a:xfrm>
            <a:off x="3909325" y="1929206"/>
            <a:ext cx="7345863" cy="2999587"/>
          </a:xfrm>
        </p:spPr>
        <p:txBody>
          <a:bodyPr anchor="ctr">
            <a:normAutofit/>
          </a:bodyPr>
          <a:lstStyle/>
          <a:p>
            <a:r>
              <a:rPr lang="en-US" sz="2400" b="1" dirty="0">
                <a:solidFill>
                  <a:schemeClr val="tx1"/>
                </a:solidFill>
                <a:latin typeface="Noto Serif" panose="02020600060500020200" pitchFamily="18" charset="0"/>
                <a:ea typeface="Noto Serif" panose="02020600060500020200" pitchFamily="18" charset="0"/>
                <a:cs typeface="Noto Serif" panose="02020600060500020200" pitchFamily="18" charset="0"/>
              </a:rPr>
              <a:t>What is a contributor?</a:t>
            </a:r>
          </a:p>
          <a:p>
            <a:pPr>
              <a:lnSpc>
                <a:spcPts val="2600"/>
              </a:lnSpc>
            </a:pPr>
            <a:r>
              <a:rPr lang="en-US" sz="2000" dirty="0">
                <a:solidFill>
                  <a:schemeClr val="tx1"/>
                </a:solidFill>
              </a:rPr>
              <a:t>A contributor is anyone required to provide information, a signature and consent and approval to have their federal tax information transferred directly into the FAFSA form. </a:t>
            </a:r>
          </a:p>
        </p:txBody>
      </p:sp>
    </p:spTree>
    <p:extLst>
      <p:ext uri="{BB962C8B-B14F-4D97-AF65-F5344CB8AC3E}">
        <p14:creationId xmlns:p14="http://schemas.microsoft.com/office/powerpoint/2010/main" val="129884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DF392BD-38AE-53A6-C77D-2D5808103380}"/>
              </a:ext>
            </a:extLst>
          </p:cNvPr>
          <p:cNvGraphicFramePr>
            <a:graphicFrameLocks noGrp="1"/>
          </p:cNvGraphicFramePr>
          <p:nvPr>
            <p:extLst>
              <p:ext uri="{D42A27DB-BD31-4B8C-83A1-F6EECF244321}">
                <p14:modId xmlns:p14="http://schemas.microsoft.com/office/powerpoint/2010/main" val="388852469"/>
              </p:ext>
            </p:extLst>
          </p:nvPr>
        </p:nvGraphicFramePr>
        <p:xfrm>
          <a:off x="4526280" y="851536"/>
          <a:ext cx="7262296" cy="5330739"/>
        </p:xfrm>
        <a:graphic>
          <a:graphicData uri="http://schemas.openxmlformats.org/drawingml/2006/table">
            <a:tbl>
              <a:tblPr firstRow="1" bandRow="1">
                <a:tableStyleId>{00A15C55-8517-42AA-B614-E9B94910E393}</a:tableStyleId>
              </a:tblPr>
              <a:tblGrid>
                <a:gridCol w="2877820">
                  <a:extLst>
                    <a:ext uri="{9D8B030D-6E8A-4147-A177-3AD203B41FA5}">
                      <a16:colId xmlns:a16="http://schemas.microsoft.com/office/drawing/2014/main" val="3478127516"/>
                    </a:ext>
                  </a:extLst>
                </a:gridCol>
                <a:gridCol w="4384476">
                  <a:extLst>
                    <a:ext uri="{9D8B030D-6E8A-4147-A177-3AD203B41FA5}">
                      <a16:colId xmlns:a16="http://schemas.microsoft.com/office/drawing/2014/main" val="2431746330"/>
                    </a:ext>
                  </a:extLst>
                </a:gridCol>
              </a:tblGrid>
              <a:tr h="530639">
                <a:tc>
                  <a:txBody>
                    <a:bodyPr/>
                    <a:lstStyle/>
                    <a:p>
                      <a:r>
                        <a:rPr lang="en-US" sz="2400" b="0" dirty="0">
                          <a:solidFill>
                            <a:schemeClr val="bg1"/>
                          </a:solidFill>
                          <a:latin typeface="Bebas Neue" panose="020B0606020202050201" pitchFamily="34" charset="0"/>
                        </a:rPr>
                        <a:t>PARENT(S) MARITAL STATUS</a:t>
                      </a:r>
                    </a:p>
                  </a:txBody>
                  <a:tcPr marL="90758" marR="90758" marT="45379" marB="45379" anchor="ctr"/>
                </a:tc>
                <a:tc>
                  <a:txBody>
                    <a:bodyPr/>
                    <a:lstStyle/>
                    <a:p>
                      <a:r>
                        <a:rPr lang="en-US" sz="2400" b="0" dirty="0">
                          <a:solidFill>
                            <a:schemeClr val="bg1"/>
                          </a:solidFill>
                          <a:latin typeface="Bebas Neue" panose="020B0606020202050201" pitchFamily="34" charset="0"/>
                        </a:rPr>
                        <a:t>FAFSA ACTION</a:t>
                      </a:r>
                    </a:p>
                  </a:txBody>
                  <a:tcPr marL="90758" marR="90758" marT="45379" marB="45379" anchor="ctr"/>
                </a:tc>
                <a:extLst>
                  <a:ext uri="{0D108BD9-81ED-4DB2-BD59-A6C34878D82A}">
                    <a16:rowId xmlns:a16="http://schemas.microsoft.com/office/drawing/2014/main" val="1200536355"/>
                  </a:ext>
                </a:extLst>
              </a:tr>
              <a:tr h="723923">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Parents are married </a:t>
                      </a:r>
                      <a:b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br>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to each other </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Need both parents’ information</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2489392942"/>
                  </a:ext>
                </a:extLst>
              </a:tr>
              <a:tr h="1054153">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Parents are legally separated/divorced</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Use information from the parent who provides the most of financial support </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2608397279"/>
                  </a:ext>
                </a:extLst>
              </a:tr>
              <a:tr h="1054153">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Parent is remarried </a:t>
                      </a:r>
                      <a:b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br>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to stepparent </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If remarried parent has custody, use both parent and stepparent income </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2534462646"/>
                  </a:ext>
                </a:extLst>
              </a:tr>
              <a:tr h="1054153">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Parents were never married, not living together </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Use information from the parent who provides the most of financial support</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488969472"/>
                  </a:ext>
                </a:extLst>
              </a:tr>
              <a:tr h="737907">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Parents were never married, but are living together </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tc>
                  <a:txBody>
                    <a:bodyPr/>
                    <a:lstStyle/>
                    <a:p>
                      <a:r>
                        <a:rPr lang="en-US" sz="1800" b="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rPr>
                        <a:t>Use both parents’ information</a:t>
                      </a:r>
                      <a:endParaRPr lang="en-US" sz="1800" b="0" i="0" u="none" strike="noStrike" kern="1200" baseline="0" dirty="0">
                        <a:solidFill>
                          <a:schemeClr val="tx1"/>
                        </a:solidFill>
                        <a:latin typeface="Noto Serif" panose="02020502060505020204" pitchFamily="18"/>
                        <a:ea typeface="Noto Serif" panose="02020502060505020204" pitchFamily="18"/>
                        <a:cs typeface="Noto Serif" panose="02020502060505020204" pitchFamily="18"/>
                      </a:endParaRPr>
                    </a:p>
                  </a:txBody>
                  <a:tcPr marL="90758" marR="90758" marT="45379" marB="45379" anchor="ctr"/>
                </a:tc>
                <a:extLst>
                  <a:ext uri="{0D108BD9-81ED-4DB2-BD59-A6C34878D82A}">
                    <a16:rowId xmlns:a16="http://schemas.microsoft.com/office/drawing/2014/main" val="4179450857"/>
                  </a:ext>
                </a:extLst>
              </a:tr>
            </a:tbl>
          </a:graphicData>
        </a:graphic>
      </p:graphicFrame>
      <p:sp>
        <p:nvSpPr>
          <p:cNvPr id="7" name="Text Placeholder 2">
            <a:extLst>
              <a:ext uri="{FF2B5EF4-FFF2-40B4-BE49-F238E27FC236}">
                <a16:creationId xmlns:a16="http://schemas.microsoft.com/office/drawing/2014/main" id="{42414870-42DF-2DB6-FB7B-EDA45D243B26}"/>
              </a:ext>
            </a:extLst>
          </p:cNvPr>
          <p:cNvSpPr txBox="1">
            <a:spLocks/>
          </p:cNvSpPr>
          <p:nvPr/>
        </p:nvSpPr>
        <p:spPr>
          <a:xfrm>
            <a:off x="868318" y="1821960"/>
            <a:ext cx="2614470" cy="345361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Noto Serif" panose="02020502060505020204" pitchFamily="18"/>
                <a:ea typeface="Noto Serif" panose="02020502060505020204" pitchFamily="18"/>
                <a:cs typeface="Noto Serif" panose="02020502060505020204" pitchFamily="1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Noto Serif" panose="02020502060505020204" pitchFamily="18"/>
                <a:ea typeface="Noto Serif" panose="02020502060505020204" pitchFamily="18"/>
                <a:cs typeface="Noto Serif" panose="02020502060505020204" pitchFamily="1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Noto Serif" panose="02020502060505020204" pitchFamily="18"/>
                <a:ea typeface="Noto Serif" panose="02020502060505020204" pitchFamily="18"/>
                <a:cs typeface="Noto Serif" panose="02020502060505020204" pitchFamily="1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pPr>
            <a:r>
              <a:rPr lang="en-US" sz="4000" i="0" u="none" strike="noStrike" baseline="0" dirty="0">
                <a:solidFill>
                  <a:schemeClr val="tx2"/>
                </a:solidFill>
                <a:latin typeface="Bebas Neue" panose="020B0606020202050201" pitchFamily="34" charset="0"/>
              </a:rPr>
              <a:t>Parent Info and Invitation </a:t>
            </a:r>
          </a:p>
          <a:p>
            <a:pPr algn="l">
              <a:lnSpc>
                <a:spcPts val="2400"/>
              </a:lnSpc>
            </a:pPr>
            <a:r>
              <a:rPr lang="en-US" sz="2000" b="0" i="0" u="none" strike="noStrike" baseline="0" dirty="0"/>
              <a:t>If you’re a dependent student, you’ll need to invite one or more parents to provide information on your FAFSA. </a:t>
            </a:r>
          </a:p>
        </p:txBody>
      </p:sp>
    </p:spTree>
    <p:extLst>
      <p:ext uri="{BB962C8B-B14F-4D97-AF65-F5344CB8AC3E}">
        <p14:creationId xmlns:p14="http://schemas.microsoft.com/office/powerpoint/2010/main" val="2904657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3394-04C9-C883-DF6A-9718FF9AE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5ACE8-0C9E-B352-4CE7-A10E9DFEDAC3}"/>
              </a:ext>
            </a:extLst>
          </p:cNvPr>
          <p:cNvSpPr>
            <a:spLocks noGrp="1"/>
          </p:cNvSpPr>
          <p:nvPr>
            <p:ph type="title"/>
          </p:nvPr>
        </p:nvSpPr>
        <p:spPr/>
        <p:txBody>
          <a:bodyPr>
            <a:normAutofit/>
          </a:bodyPr>
          <a:lstStyle/>
          <a:p>
            <a:pPr>
              <a:lnSpc>
                <a:spcPts val="5400"/>
              </a:lnSpc>
            </a:pPr>
            <a:r>
              <a:rPr lang="en-US" dirty="0">
                <a:solidFill>
                  <a:schemeClr val="tx2"/>
                </a:solidFill>
              </a:rPr>
              <a:t>What if </a:t>
            </a:r>
            <a:br>
              <a:rPr lang="en-US" dirty="0">
                <a:solidFill>
                  <a:schemeClr val="tx2"/>
                </a:solidFill>
              </a:rPr>
            </a:br>
            <a:r>
              <a:rPr lang="en-US" dirty="0">
                <a:solidFill>
                  <a:schemeClr val="tx2"/>
                </a:solidFill>
              </a:rPr>
              <a:t>your parent isn’t a U.S. citizen?</a:t>
            </a:r>
          </a:p>
        </p:txBody>
      </p:sp>
      <p:sp>
        <p:nvSpPr>
          <p:cNvPr id="3" name="Text Placeholder 2">
            <a:extLst>
              <a:ext uri="{FF2B5EF4-FFF2-40B4-BE49-F238E27FC236}">
                <a16:creationId xmlns:a16="http://schemas.microsoft.com/office/drawing/2014/main" id="{A27C1B58-020E-C85F-1346-341F970A39C3}"/>
              </a:ext>
            </a:extLst>
          </p:cNvPr>
          <p:cNvSpPr>
            <a:spLocks noGrp="1"/>
          </p:cNvSpPr>
          <p:nvPr>
            <p:ph type="body" idx="1"/>
          </p:nvPr>
        </p:nvSpPr>
        <p:spPr>
          <a:xfrm>
            <a:off x="4286168" y="2045683"/>
            <a:ext cx="5651208" cy="3144881"/>
          </a:xfrm>
        </p:spPr>
        <p:txBody>
          <a:bodyPr>
            <a:normAutofit/>
          </a:bodyPr>
          <a:lstStyle/>
          <a:p>
            <a:pPr>
              <a:lnSpc>
                <a:spcPct val="100000"/>
              </a:lnSpc>
            </a:pPr>
            <a:r>
              <a:rPr lang="en-US" b="1" dirty="0">
                <a:effectLst/>
                <a:latin typeface="Noto Serif" panose="02020600060500020200" pitchFamily="18" charset="0"/>
                <a:ea typeface="Noto Serif" panose="02020600060500020200" pitchFamily="18" charset="0"/>
                <a:cs typeface="Noto Serif" panose="02020600060500020200" pitchFamily="18" charset="0"/>
              </a:rPr>
              <a:t>Parents and other contributors don’t need to be U.S. citizens. </a:t>
            </a:r>
          </a:p>
          <a:p>
            <a:pPr>
              <a:lnSpc>
                <a:spcPts val="2600"/>
              </a:lnSpc>
            </a:pPr>
            <a:r>
              <a:rPr lang="en-US" sz="2000" dirty="0">
                <a:effectLst/>
                <a:latin typeface="Noto Serif" panose="02020600060500020200" pitchFamily="18" charset="0"/>
                <a:ea typeface="Noto Serif" panose="02020600060500020200" pitchFamily="18" charset="0"/>
                <a:cs typeface="Noto Serif" panose="02020600060500020200" pitchFamily="18" charset="0"/>
              </a:rPr>
              <a:t>Their citizenship doesn’t affect your financial aid eligibility. </a:t>
            </a:r>
          </a:p>
          <a:p>
            <a:pPr>
              <a:lnSpc>
                <a:spcPts val="2600"/>
              </a:lnSpc>
            </a:pPr>
            <a:r>
              <a:rPr lang="en-US" sz="2000" dirty="0">
                <a:effectLst/>
                <a:latin typeface="Noto Serif" panose="02020600060500020200" pitchFamily="18" charset="0"/>
                <a:ea typeface="Noto Serif" panose="02020600060500020200" pitchFamily="18" charset="0"/>
                <a:cs typeface="Noto Serif" panose="02020600060500020200" pitchFamily="18" charset="0"/>
              </a:rPr>
              <a:t>If they don’t have a Social Security number (SSN), just check the box that says they don’t have one and leave the SSN field blank. </a:t>
            </a:r>
          </a:p>
        </p:txBody>
      </p:sp>
    </p:spTree>
    <p:extLst>
      <p:ext uri="{BB962C8B-B14F-4D97-AF65-F5344CB8AC3E}">
        <p14:creationId xmlns:p14="http://schemas.microsoft.com/office/powerpoint/2010/main" val="2154621953"/>
      </p:ext>
    </p:extLst>
  </p:cSld>
  <p:clrMapOvr>
    <a:masterClrMapping/>
  </p:clrMapOvr>
</p:sld>
</file>

<file path=ppt/theme/theme1.xml><?xml version="1.0" encoding="utf-8"?>
<a:theme xmlns:a="http://schemas.openxmlformats.org/drawingml/2006/main" name="Office Theme">
  <a:themeElements>
    <a:clrScheme name="Custom 3">
      <a:dk1>
        <a:srgbClr val="174C4E"/>
      </a:dk1>
      <a:lt1>
        <a:srgbClr val="FFFFFF"/>
      </a:lt1>
      <a:dk2>
        <a:srgbClr val="5A5091"/>
      </a:dk2>
      <a:lt2>
        <a:srgbClr val="D9D9D9"/>
      </a:lt2>
      <a:accent1>
        <a:srgbClr val="1A9490"/>
      </a:accent1>
      <a:accent2>
        <a:srgbClr val="B3D8D2"/>
      </a:accent2>
      <a:accent3>
        <a:srgbClr val="B2CE3E"/>
      </a:accent3>
      <a:accent4>
        <a:srgbClr val="5A5091"/>
      </a:accent4>
      <a:accent5>
        <a:srgbClr val="37A647"/>
      </a:accent5>
      <a:accent6>
        <a:srgbClr val="262626"/>
      </a:accent6>
      <a:hlink>
        <a:srgbClr val="FFFFFF"/>
      </a:hlink>
      <a:folHlink>
        <a:srgbClr val="FF7B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10999</TotalTime>
  <Words>2498</Words>
  <Application>Microsoft Office PowerPoint</Application>
  <PresentationFormat>Widescreen</PresentationFormat>
  <Paragraphs>245</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Bebas Neue</vt:lpstr>
      <vt:lpstr>Lato</vt:lpstr>
      <vt:lpstr>Noto Serif</vt:lpstr>
      <vt:lpstr>Times</vt:lpstr>
      <vt:lpstr>Office Theme</vt:lpstr>
      <vt:lpstr>PowerPoint Presentation</vt:lpstr>
      <vt:lpstr>FAFSA OVERVIEW We’ll answer:</vt:lpstr>
      <vt:lpstr>WHAT IS THE FAFSA?</vt:lpstr>
      <vt:lpstr>Student Aid Index (SAI)</vt:lpstr>
      <vt:lpstr>WHY FILL OUT THE FAFSA?</vt:lpstr>
      <vt:lpstr>PowerPoint Presentation</vt:lpstr>
      <vt:lpstr>FAFSA CONTRIBUTOR INFORMATION</vt:lpstr>
      <vt:lpstr>PowerPoint Presentation</vt:lpstr>
      <vt:lpstr>What if  your parent isn’t a U.S. citizen?</vt:lpstr>
      <vt:lpstr>DO THIS BEFORE starting your FAFSA</vt:lpstr>
      <vt:lpstr>PowerPoint Presentation</vt:lpstr>
      <vt:lpstr>STARTING  YOUR FAFSA</vt:lpstr>
      <vt:lpstr>PowerPoint Presentation</vt:lpstr>
      <vt:lpstr>Filling out the FAFSA</vt:lpstr>
      <vt:lpstr>Filling out the FAFSA</vt:lpstr>
      <vt:lpstr>Filling out the FAFSA</vt:lpstr>
      <vt:lpstr>Filling out the FAFSA</vt:lpstr>
      <vt:lpstr>Filling out the FAFSA</vt:lpstr>
      <vt:lpstr>Filling out the FAFSA</vt:lpstr>
      <vt:lpstr>Filling out the FAFSA</vt:lpstr>
      <vt:lpstr>What happens after completing the FAFSA</vt:lpstr>
      <vt:lpstr>PowerPoint Presentation</vt:lpstr>
      <vt:lpstr>What happens after completing the FAFSA</vt:lpstr>
      <vt:lpstr>PowerPoint Presentation</vt:lpstr>
      <vt:lpstr>You’ve Got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GRADUATING SENIORS</dc:title>
  <dc:creator>Billy Bitonti</dc:creator>
  <cp:lastModifiedBy>Mark Hull</cp:lastModifiedBy>
  <cp:revision>168</cp:revision>
  <dcterms:created xsi:type="dcterms:W3CDTF">2024-03-07T19:58:55Z</dcterms:created>
  <dcterms:modified xsi:type="dcterms:W3CDTF">2025-03-17T14:02:42Z</dcterms:modified>
</cp:coreProperties>
</file>