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58" r:id="rId4"/>
    <p:sldId id="269" r:id="rId5"/>
    <p:sldId id="270" r:id="rId6"/>
    <p:sldId id="271" r:id="rId7"/>
    <p:sldId id="272" r:id="rId8"/>
    <p:sldId id="27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2E"/>
    <a:srgbClr val="625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98"/>
    <p:restoredTop sz="96039"/>
  </p:normalViewPr>
  <p:slideViewPr>
    <p:cSldViewPr snapToGrid="0">
      <p:cViewPr varScale="1">
        <p:scale>
          <a:sx n="172" d="100"/>
          <a:sy n="172" d="100"/>
        </p:scale>
        <p:origin x="60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34D0C-C137-8945-9B16-E59C81AEC468}" type="datetimeFigureOut">
              <a:rPr lang="en-US" smtClean="0"/>
              <a:t>10/7/25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B9464-9CB4-5143-8240-7985D5FC3DC8}" type="slidenum">
              <a:rPr lang="en-US" smtClean="0"/>
              <a:t>‹#›</a:t>
            </a:fld>
            <a:endParaRPr lang="en-US"/>
          </a:p>
        </p:txBody>
      </p:sp>
    </p:spTree>
    <p:extLst>
      <p:ext uri="{BB962C8B-B14F-4D97-AF65-F5344CB8AC3E}">
        <p14:creationId xmlns:p14="http://schemas.microsoft.com/office/powerpoint/2010/main" val="4126718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5B9464-9CB4-5143-8240-7985D5FC3DC8}" type="slidenum">
              <a:rPr lang="en-US" smtClean="0"/>
              <a:t>1</a:t>
            </a:fld>
            <a:endParaRPr lang="en-US"/>
          </a:p>
        </p:txBody>
      </p:sp>
    </p:spTree>
    <p:extLst>
      <p:ext uri="{BB962C8B-B14F-4D97-AF65-F5344CB8AC3E}">
        <p14:creationId xmlns:p14="http://schemas.microsoft.com/office/powerpoint/2010/main" val="425941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might be wondering, “What </a:t>
            </a:r>
            <a:r>
              <a:rPr lang="en-US" sz="1200" b="1" i="1" kern="1200" dirty="0">
                <a:solidFill>
                  <a:schemeClr val="tx1"/>
                </a:solidFill>
                <a:effectLst/>
                <a:latin typeface="+mn-lt"/>
                <a:ea typeface="+mn-ea"/>
                <a:cs typeface="+mn-cs"/>
              </a:rPr>
              <a:t>is </a:t>
            </a:r>
            <a:r>
              <a:rPr lang="en-US" sz="1200" kern="1200" dirty="0">
                <a:solidFill>
                  <a:schemeClr val="tx1"/>
                </a:solidFill>
                <a:effectLst/>
                <a:latin typeface="+mn-lt"/>
                <a:ea typeface="+mn-ea"/>
                <a:cs typeface="+mn-cs"/>
              </a:rPr>
              <a:t>the FAFSA?”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Free Application for Federal Student Aid (also called the FAFSA) is the form families submit each year to get access to funding for college or career training.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makes it possible for many high school grads to get the degree or certificate they need to pursue a career they’ll love. </a:t>
            </a:r>
          </a:p>
          <a:p>
            <a:r>
              <a:rPr lang="en-US" sz="1200" kern="1200" dirty="0">
                <a:solidFill>
                  <a:schemeClr val="tx1"/>
                </a:solidFill>
                <a:effectLst/>
                <a:latin typeface="+mn-lt"/>
                <a:ea typeface="+mn-ea"/>
                <a:cs typeface="+mn-cs"/>
              </a:rPr>
              <a:t>The FAFSA is more than just loans. It also unlocks free money for college or career training, like grants and scholarships (including the Michigan Achievement Scholarship).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and your senior will fill out the form. You’ll need to give consent so the FAFSA can pull your tax info directly from the IRS. This lets you skip most of the income tax questions on the form and complete the FAFSA in less time. </a:t>
            </a:r>
          </a:p>
          <a:p>
            <a:endParaRPr lang="en-US" dirty="0"/>
          </a:p>
        </p:txBody>
      </p:sp>
      <p:sp>
        <p:nvSpPr>
          <p:cNvPr id="4" name="Slide Number Placeholder 3"/>
          <p:cNvSpPr>
            <a:spLocks noGrp="1"/>
          </p:cNvSpPr>
          <p:nvPr>
            <p:ph type="sldNum" sz="quarter" idx="5"/>
          </p:nvPr>
        </p:nvSpPr>
        <p:spPr/>
        <p:txBody>
          <a:bodyPr/>
          <a:lstStyle/>
          <a:p>
            <a:fld id="{475B9464-9CB4-5143-8240-7985D5FC3DC8}" type="slidenum">
              <a:rPr lang="en-US" smtClean="0"/>
              <a:t>10</a:t>
            </a:fld>
            <a:endParaRPr lang="en-US"/>
          </a:p>
        </p:txBody>
      </p:sp>
    </p:spTree>
    <p:extLst>
      <p:ext uri="{BB962C8B-B14F-4D97-AF65-F5344CB8AC3E}">
        <p14:creationId xmlns:p14="http://schemas.microsoft.com/office/powerpoint/2010/main" val="1485576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t>
            </a:r>
            <a:r>
              <a:rPr lang="en-US" dirty="0" err="1"/>
              <a:t>StudentAid.gov</a:t>
            </a:r>
            <a:r>
              <a:rPr lang="en-US" dirty="0"/>
              <a:t> accounts for you, your child and all contributors is the first step to filling out the FAFSA. Accounts are instantly verified so you can start filling out the FAFSA right away.</a:t>
            </a:r>
          </a:p>
          <a:p>
            <a:endParaRPr lang="en-US" dirty="0"/>
          </a:p>
          <a:p>
            <a:r>
              <a:rPr lang="en-US" dirty="0"/>
              <a:t>Be sure to gather Social Security numbers and income info (like bank balances and tax returns) for you, your senior and any other contributors.</a:t>
            </a:r>
          </a:p>
        </p:txBody>
      </p:sp>
      <p:sp>
        <p:nvSpPr>
          <p:cNvPr id="4" name="Slide Number Placeholder 3"/>
          <p:cNvSpPr>
            <a:spLocks noGrp="1"/>
          </p:cNvSpPr>
          <p:nvPr>
            <p:ph type="sldNum" sz="quarter" idx="5"/>
          </p:nvPr>
        </p:nvSpPr>
        <p:spPr/>
        <p:txBody>
          <a:bodyPr/>
          <a:lstStyle/>
          <a:p>
            <a:fld id="{475B9464-9CB4-5143-8240-7985D5FC3DC8}" type="slidenum">
              <a:rPr lang="en-US" smtClean="0"/>
              <a:t>11</a:t>
            </a:fld>
            <a:endParaRPr lang="en-US"/>
          </a:p>
        </p:txBody>
      </p:sp>
    </p:spTree>
    <p:extLst>
      <p:ext uri="{BB962C8B-B14F-4D97-AF65-F5344CB8AC3E}">
        <p14:creationId xmlns:p14="http://schemas.microsoft.com/office/powerpoint/2010/main" val="145536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sooner your senior submits the FAFSA, the more money they could get. We recommend completing it before December’s holiday break. [Or “as soon as possible” if presentation is given after December.] </a:t>
            </a:r>
          </a:p>
        </p:txBody>
      </p:sp>
      <p:sp>
        <p:nvSpPr>
          <p:cNvPr id="4" name="Slide Number Placeholder 3"/>
          <p:cNvSpPr>
            <a:spLocks noGrp="1"/>
          </p:cNvSpPr>
          <p:nvPr>
            <p:ph type="sldNum" sz="quarter" idx="5"/>
          </p:nvPr>
        </p:nvSpPr>
        <p:spPr/>
        <p:txBody>
          <a:bodyPr/>
          <a:lstStyle/>
          <a:p>
            <a:fld id="{475B9464-9CB4-5143-8240-7985D5FC3DC8}" type="slidenum">
              <a:rPr lang="en-US" smtClean="0"/>
              <a:t>12</a:t>
            </a:fld>
            <a:endParaRPr lang="en-US"/>
          </a:p>
        </p:txBody>
      </p:sp>
    </p:spTree>
    <p:extLst>
      <p:ext uri="{BB962C8B-B14F-4D97-AF65-F5344CB8AC3E}">
        <p14:creationId xmlns:p14="http://schemas.microsoft.com/office/powerpoint/2010/main" val="2101549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Don’t miss out on free money for college or career training!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need any help completing the FAFSA or planning for college or career training, I’m here! Just swing by my office/make an appointment. </a:t>
            </a:r>
          </a:p>
        </p:txBody>
      </p:sp>
      <p:sp>
        <p:nvSpPr>
          <p:cNvPr id="4" name="Slide Number Placeholder 3"/>
          <p:cNvSpPr>
            <a:spLocks noGrp="1"/>
          </p:cNvSpPr>
          <p:nvPr>
            <p:ph type="sldNum" sz="quarter" idx="5"/>
          </p:nvPr>
        </p:nvSpPr>
        <p:spPr/>
        <p:txBody>
          <a:bodyPr/>
          <a:lstStyle/>
          <a:p>
            <a:fld id="{475B9464-9CB4-5143-8240-7985D5FC3DC8}" type="slidenum">
              <a:rPr lang="en-US" smtClean="0"/>
              <a:t>13</a:t>
            </a:fld>
            <a:endParaRPr lang="en-US"/>
          </a:p>
        </p:txBody>
      </p:sp>
    </p:spTree>
    <p:extLst>
      <p:ext uri="{BB962C8B-B14F-4D97-AF65-F5344CB8AC3E}">
        <p14:creationId xmlns:p14="http://schemas.microsoft.com/office/powerpoint/2010/main" val="289577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28342-9AF0-894B-BBC9-B0087047B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81215-8BF3-F5E3-E485-800F3C757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7E5A0-F4F9-6DB1-7F6D-751F6AD2177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Is your child planning to attend a Michigan community college, university or career training program? They may qualify for thousands of dollars in scholarships! </a:t>
            </a:r>
          </a:p>
        </p:txBody>
      </p:sp>
      <p:sp>
        <p:nvSpPr>
          <p:cNvPr id="4" name="Slide Number Placeholder 3">
            <a:extLst>
              <a:ext uri="{FF2B5EF4-FFF2-40B4-BE49-F238E27FC236}">
                <a16:creationId xmlns:a16="http://schemas.microsoft.com/office/drawing/2014/main" id="{143AE32E-6484-56FB-1EB7-315EFE442ED4}"/>
              </a:ext>
            </a:extLst>
          </p:cNvPr>
          <p:cNvSpPr>
            <a:spLocks noGrp="1"/>
          </p:cNvSpPr>
          <p:nvPr>
            <p:ph type="sldNum" sz="quarter" idx="5"/>
          </p:nvPr>
        </p:nvSpPr>
        <p:spPr/>
        <p:txBody>
          <a:bodyPr/>
          <a:lstStyle/>
          <a:p>
            <a:fld id="{475B9464-9CB4-5143-8240-7985D5FC3DC8}" type="slidenum">
              <a:rPr lang="en-US" smtClean="0"/>
              <a:t>2</a:t>
            </a:fld>
            <a:endParaRPr lang="en-US"/>
          </a:p>
        </p:txBody>
      </p:sp>
    </p:spTree>
    <p:extLst>
      <p:ext uri="{BB962C8B-B14F-4D97-AF65-F5344CB8AC3E}">
        <p14:creationId xmlns:p14="http://schemas.microsoft.com/office/powerpoint/2010/main" val="119108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78D98-7AFF-FFD2-A830-5A1D07769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86065-8DC0-DD2A-4CA7-A5BCFDC7C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2D68C-778B-21C7-00CC-92F1E5EDAA7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Is your senior interested in earning a skill certificate or associate degree? Or are they planning to attend a community college before transferring to a four-year university? The Community College Guarantee may be for them! It offers tuition-free community college at eligible in-district schools. </a:t>
            </a:r>
          </a:p>
        </p:txBody>
      </p:sp>
      <p:sp>
        <p:nvSpPr>
          <p:cNvPr id="4" name="Slide Number Placeholder 3">
            <a:extLst>
              <a:ext uri="{FF2B5EF4-FFF2-40B4-BE49-F238E27FC236}">
                <a16:creationId xmlns:a16="http://schemas.microsoft.com/office/drawing/2014/main" id="{DFCD6B4C-DE4F-4A77-9989-D00A981CF4DB}"/>
              </a:ext>
            </a:extLst>
          </p:cNvPr>
          <p:cNvSpPr>
            <a:spLocks noGrp="1"/>
          </p:cNvSpPr>
          <p:nvPr>
            <p:ph type="sldNum" sz="quarter" idx="5"/>
          </p:nvPr>
        </p:nvSpPr>
        <p:spPr/>
        <p:txBody>
          <a:bodyPr/>
          <a:lstStyle/>
          <a:p>
            <a:fld id="{475B9464-9CB4-5143-8240-7985D5FC3DC8}" type="slidenum">
              <a:rPr lang="en-US" smtClean="0"/>
              <a:t>3</a:t>
            </a:fld>
            <a:endParaRPr lang="en-US"/>
          </a:p>
        </p:txBody>
      </p:sp>
    </p:spTree>
    <p:extLst>
      <p:ext uri="{BB962C8B-B14F-4D97-AF65-F5344CB8AC3E}">
        <p14:creationId xmlns:p14="http://schemas.microsoft.com/office/powerpoint/2010/main" val="160871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61238-8A36-788F-A7C0-858380141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E4DB9-3CAA-0675-E3A1-13470CA3E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9B0E6-70C7-EB79-B5F6-3EFD1E36CD8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All Michigan high school seniors are eligible for the Community College Guarantee! There are </a:t>
            </a:r>
            <a:r>
              <a:rPr lang="en-US" sz="1200" i="1" kern="1200" dirty="0">
                <a:solidFill>
                  <a:schemeClr val="tx1"/>
                </a:solidFill>
                <a:effectLst/>
                <a:latin typeface="+mn-lt"/>
                <a:ea typeface="+mn-ea"/>
                <a:cs typeface="+mn-cs"/>
              </a:rPr>
              <a:t>no </a:t>
            </a:r>
            <a:r>
              <a:rPr lang="en-US" sz="1200" kern="1200" dirty="0">
                <a:solidFill>
                  <a:schemeClr val="tx1"/>
                </a:solidFill>
                <a:effectLst/>
                <a:latin typeface="+mn-lt"/>
                <a:ea typeface="+mn-ea"/>
                <a:cs typeface="+mn-cs"/>
              </a:rPr>
              <a:t>GPA or income requirements.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Plus, if they receive the Federal Pell Grant, they’re eligible for an extra $1,000 to help pay for living expenses like books, transportation and rent.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they have to do to apply is complete the 2026-2027 FAFSA. </a:t>
            </a:r>
          </a:p>
        </p:txBody>
      </p:sp>
      <p:sp>
        <p:nvSpPr>
          <p:cNvPr id="4" name="Slide Number Placeholder 3">
            <a:extLst>
              <a:ext uri="{FF2B5EF4-FFF2-40B4-BE49-F238E27FC236}">
                <a16:creationId xmlns:a16="http://schemas.microsoft.com/office/drawing/2014/main" id="{4592DE11-7ABF-D8D3-868B-E3D09D52D2A8}"/>
              </a:ext>
            </a:extLst>
          </p:cNvPr>
          <p:cNvSpPr>
            <a:spLocks noGrp="1"/>
          </p:cNvSpPr>
          <p:nvPr>
            <p:ph type="sldNum" sz="quarter" idx="5"/>
          </p:nvPr>
        </p:nvSpPr>
        <p:spPr/>
        <p:txBody>
          <a:bodyPr/>
          <a:lstStyle/>
          <a:p>
            <a:fld id="{475B9464-9CB4-5143-8240-7985D5FC3DC8}" type="slidenum">
              <a:rPr lang="en-US" smtClean="0"/>
              <a:t>4</a:t>
            </a:fld>
            <a:endParaRPr lang="en-US"/>
          </a:p>
        </p:txBody>
      </p:sp>
    </p:spTree>
    <p:extLst>
      <p:ext uri="{BB962C8B-B14F-4D97-AF65-F5344CB8AC3E}">
        <p14:creationId xmlns:p14="http://schemas.microsoft.com/office/powerpoint/2010/main" val="130237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9E62D-5EA5-F905-77C1-EBCFE2865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0FABC-E1A5-C70B-093C-0A01B1D78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5097C-E320-D502-86B1-6541AB40940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Does your child want to earn a bachelor’s degree? The Michigan Achievement Scholarship could be for them! It offers up to $27,500 at eligible public or private universities in Michigan. </a:t>
            </a:r>
          </a:p>
        </p:txBody>
      </p:sp>
      <p:sp>
        <p:nvSpPr>
          <p:cNvPr id="4" name="Slide Number Placeholder 3">
            <a:extLst>
              <a:ext uri="{FF2B5EF4-FFF2-40B4-BE49-F238E27FC236}">
                <a16:creationId xmlns:a16="http://schemas.microsoft.com/office/drawing/2014/main" id="{0C34D8A3-F9AF-929F-4101-DFE32D35E8EF}"/>
              </a:ext>
            </a:extLst>
          </p:cNvPr>
          <p:cNvSpPr>
            <a:spLocks noGrp="1"/>
          </p:cNvSpPr>
          <p:nvPr>
            <p:ph type="sldNum" sz="quarter" idx="5"/>
          </p:nvPr>
        </p:nvSpPr>
        <p:spPr/>
        <p:txBody>
          <a:bodyPr/>
          <a:lstStyle/>
          <a:p>
            <a:fld id="{475B9464-9CB4-5143-8240-7985D5FC3DC8}" type="slidenum">
              <a:rPr lang="en-US" smtClean="0"/>
              <a:t>5</a:t>
            </a:fld>
            <a:endParaRPr lang="en-US"/>
          </a:p>
        </p:txBody>
      </p:sp>
    </p:spTree>
    <p:extLst>
      <p:ext uri="{BB962C8B-B14F-4D97-AF65-F5344CB8AC3E}">
        <p14:creationId xmlns:p14="http://schemas.microsoft.com/office/powerpoint/2010/main" val="372697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B9DD8-70D4-35FF-49BD-86AF8B1C6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C2339-FA0E-5FDC-0880-2A97BD858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C2DB9-0A7E-DEE9-7BEC-1FEDD71B308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Your senior doesn’t need to be a stellar student or all-star athlete to qualify for the Michigan Achievement Scholarship. And there’s no application essay required.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won’t know if they’re eligible unless they fill out the FAFSA! </a:t>
            </a:r>
          </a:p>
        </p:txBody>
      </p:sp>
      <p:sp>
        <p:nvSpPr>
          <p:cNvPr id="4" name="Slide Number Placeholder 3">
            <a:extLst>
              <a:ext uri="{FF2B5EF4-FFF2-40B4-BE49-F238E27FC236}">
                <a16:creationId xmlns:a16="http://schemas.microsoft.com/office/drawing/2014/main" id="{F8EDD2B8-1B8A-3EFD-63D6-AC3B94B90792}"/>
              </a:ext>
            </a:extLst>
          </p:cNvPr>
          <p:cNvSpPr>
            <a:spLocks noGrp="1"/>
          </p:cNvSpPr>
          <p:nvPr>
            <p:ph type="sldNum" sz="quarter" idx="5"/>
          </p:nvPr>
        </p:nvSpPr>
        <p:spPr/>
        <p:txBody>
          <a:bodyPr/>
          <a:lstStyle/>
          <a:p>
            <a:fld id="{475B9464-9CB4-5143-8240-7985D5FC3DC8}" type="slidenum">
              <a:rPr lang="en-US" smtClean="0"/>
              <a:t>6</a:t>
            </a:fld>
            <a:endParaRPr lang="en-US"/>
          </a:p>
        </p:txBody>
      </p:sp>
    </p:spTree>
    <p:extLst>
      <p:ext uri="{BB962C8B-B14F-4D97-AF65-F5344CB8AC3E}">
        <p14:creationId xmlns:p14="http://schemas.microsoft.com/office/powerpoint/2010/main" val="3269841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70673-2D20-9FE6-1AB2-309EA6F53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7503A-A0C0-D637-6F48-214DF91F1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325B4-F369-0AE1-B6DB-D1A88AF3224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Michigan Achievement </a:t>
            </a:r>
            <a:r>
              <a:rPr lang="en-US" sz="1200" b="1" i="1" kern="1200" dirty="0">
                <a:solidFill>
                  <a:schemeClr val="tx1"/>
                </a:solidFill>
                <a:effectLst/>
                <a:latin typeface="+mn-lt"/>
                <a:ea typeface="+mn-ea"/>
                <a:cs typeface="+mn-cs"/>
              </a:rPr>
              <a:t>Skills </a:t>
            </a:r>
            <a:r>
              <a:rPr lang="en-US" sz="1200" kern="1200" dirty="0">
                <a:solidFill>
                  <a:schemeClr val="tx1"/>
                </a:solidFill>
                <a:effectLst/>
                <a:latin typeface="+mn-lt"/>
                <a:ea typeface="+mn-ea"/>
                <a:cs typeface="+mn-cs"/>
              </a:rPr>
              <a:t>Scholarship might be right for your child if they’d like to develop their skills in a career training program. If they qualify, they could receive up to $4,000 for career training. </a:t>
            </a:r>
          </a:p>
        </p:txBody>
      </p:sp>
      <p:sp>
        <p:nvSpPr>
          <p:cNvPr id="4" name="Slide Number Placeholder 3">
            <a:extLst>
              <a:ext uri="{FF2B5EF4-FFF2-40B4-BE49-F238E27FC236}">
                <a16:creationId xmlns:a16="http://schemas.microsoft.com/office/drawing/2014/main" id="{B07729BB-1258-EE9B-DDBB-CF17008FE849}"/>
              </a:ext>
            </a:extLst>
          </p:cNvPr>
          <p:cNvSpPr>
            <a:spLocks noGrp="1"/>
          </p:cNvSpPr>
          <p:nvPr>
            <p:ph type="sldNum" sz="quarter" idx="5"/>
          </p:nvPr>
        </p:nvSpPr>
        <p:spPr/>
        <p:txBody>
          <a:bodyPr/>
          <a:lstStyle/>
          <a:p>
            <a:fld id="{475B9464-9CB4-5143-8240-7985D5FC3DC8}" type="slidenum">
              <a:rPr lang="en-US" smtClean="0"/>
              <a:t>7</a:t>
            </a:fld>
            <a:endParaRPr lang="en-US"/>
          </a:p>
        </p:txBody>
      </p:sp>
    </p:spTree>
    <p:extLst>
      <p:ext uri="{BB962C8B-B14F-4D97-AF65-F5344CB8AC3E}">
        <p14:creationId xmlns:p14="http://schemas.microsoft.com/office/powerpoint/2010/main" val="930737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54A79-8485-E891-3A84-773B09DBA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8917F-0860-BFAF-81C6-DFBF955B1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7CE85-4789-18A0-ABDF-6EB62F23AED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To apply for the Michigan Achievement </a:t>
            </a:r>
            <a:r>
              <a:rPr lang="en-US" sz="1200" b="1" i="1" kern="1200" dirty="0">
                <a:solidFill>
                  <a:schemeClr val="tx1"/>
                </a:solidFill>
                <a:effectLst/>
                <a:latin typeface="+mn-lt"/>
                <a:ea typeface="+mn-ea"/>
                <a:cs typeface="+mn-cs"/>
              </a:rPr>
              <a:t>Skills</a:t>
            </a:r>
            <a:r>
              <a:rPr lang="en-US" sz="1200" kern="1200" dirty="0">
                <a:solidFill>
                  <a:schemeClr val="tx1"/>
                </a:solidFill>
                <a:effectLst/>
                <a:latin typeface="+mn-lt"/>
                <a:ea typeface="+mn-ea"/>
                <a:cs typeface="+mn-cs"/>
              </a:rPr>
              <a:t> Scholarship, students just pick an eligible career training provider on the </a:t>
            </a:r>
            <a:r>
              <a:rPr lang="en-US" sz="1200" kern="1200" dirty="0" err="1">
                <a:solidFill>
                  <a:schemeClr val="tx1"/>
                </a:solidFill>
                <a:effectLst/>
                <a:latin typeface="+mn-lt"/>
                <a:ea typeface="+mn-ea"/>
                <a:cs typeface="+mn-cs"/>
              </a:rPr>
              <a:t>mi.gov</a:t>
            </a:r>
            <a:r>
              <a:rPr lang="en-US" sz="1200" kern="1200" dirty="0">
                <a:solidFill>
                  <a:schemeClr val="tx1"/>
                </a:solidFill>
                <a:effectLst/>
                <a:latin typeface="+mn-lt"/>
                <a:ea typeface="+mn-ea"/>
                <a:cs typeface="+mn-cs"/>
              </a:rPr>
              <a:t>/achievement website and complete their application through the MiSSG student portal. It takes most five minutes or less to apply.</a:t>
            </a:r>
          </a:p>
        </p:txBody>
      </p:sp>
      <p:sp>
        <p:nvSpPr>
          <p:cNvPr id="4" name="Slide Number Placeholder 3">
            <a:extLst>
              <a:ext uri="{FF2B5EF4-FFF2-40B4-BE49-F238E27FC236}">
                <a16:creationId xmlns:a16="http://schemas.microsoft.com/office/drawing/2014/main" id="{D05102CA-EA65-534B-DC91-1B2C17694989}"/>
              </a:ext>
            </a:extLst>
          </p:cNvPr>
          <p:cNvSpPr>
            <a:spLocks noGrp="1"/>
          </p:cNvSpPr>
          <p:nvPr>
            <p:ph type="sldNum" sz="quarter" idx="5"/>
          </p:nvPr>
        </p:nvSpPr>
        <p:spPr/>
        <p:txBody>
          <a:bodyPr/>
          <a:lstStyle/>
          <a:p>
            <a:fld id="{475B9464-9CB4-5143-8240-7985D5FC3DC8}" type="slidenum">
              <a:rPr lang="en-US" smtClean="0"/>
              <a:t>8</a:t>
            </a:fld>
            <a:endParaRPr lang="en-US"/>
          </a:p>
        </p:txBody>
      </p:sp>
    </p:spTree>
    <p:extLst>
      <p:ext uri="{BB962C8B-B14F-4D97-AF65-F5344CB8AC3E}">
        <p14:creationId xmlns:p14="http://schemas.microsoft.com/office/powerpoint/2010/main" val="136472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if your senior doesn’t know what their future plans are, start by filling out the FAFSA. It doesn’t commit them to anything; it’s just the first step to seeing what funding is possible. </a:t>
            </a:r>
          </a:p>
          <a:p>
            <a:endParaRPr lang="en-US" dirty="0"/>
          </a:p>
        </p:txBody>
      </p:sp>
      <p:sp>
        <p:nvSpPr>
          <p:cNvPr id="4" name="Slide Number Placeholder 3"/>
          <p:cNvSpPr>
            <a:spLocks noGrp="1"/>
          </p:cNvSpPr>
          <p:nvPr>
            <p:ph type="sldNum" sz="quarter" idx="5"/>
          </p:nvPr>
        </p:nvSpPr>
        <p:spPr/>
        <p:txBody>
          <a:bodyPr/>
          <a:lstStyle/>
          <a:p>
            <a:fld id="{475B9464-9CB4-5143-8240-7985D5FC3DC8}" type="slidenum">
              <a:rPr lang="en-US" smtClean="0"/>
              <a:t>9</a:t>
            </a:fld>
            <a:endParaRPr lang="en-US"/>
          </a:p>
        </p:txBody>
      </p:sp>
    </p:spTree>
    <p:extLst>
      <p:ext uri="{BB962C8B-B14F-4D97-AF65-F5344CB8AC3E}">
        <p14:creationId xmlns:p14="http://schemas.microsoft.com/office/powerpoint/2010/main" val="1000455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9A48-A19D-1A21-F9E0-C9FC841CC8F5}"/>
              </a:ext>
            </a:extLst>
          </p:cNvPr>
          <p:cNvSpPr>
            <a:spLocks noGrp="1"/>
          </p:cNvSpPr>
          <p:nvPr>
            <p:ph type="ctrTitle"/>
          </p:nvPr>
        </p:nvSpPr>
        <p:spPr>
          <a:xfrm>
            <a:off x="1524000" y="1122363"/>
            <a:ext cx="9144000" cy="2387600"/>
          </a:xfrm>
        </p:spPr>
        <p:txBody>
          <a:bodyPr anchor="b"/>
          <a:lstStyle>
            <a:lvl1pPr algn="ctr">
              <a:defRPr sz="6000">
                <a:solidFill>
                  <a:srgbClr val="6258A6"/>
                </a:solidFill>
              </a:defRPr>
            </a:lvl1pPr>
          </a:lstStyle>
          <a:p>
            <a:r>
              <a:rPr lang="en-US" dirty="0"/>
              <a:t>Click to edit Master title style</a:t>
            </a:r>
          </a:p>
        </p:txBody>
      </p:sp>
      <p:sp>
        <p:nvSpPr>
          <p:cNvPr id="3" name="Subtitle 2">
            <a:extLst>
              <a:ext uri="{FF2B5EF4-FFF2-40B4-BE49-F238E27FC236}">
                <a16:creationId xmlns:a16="http://schemas.microsoft.com/office/drawing/2014/main" id="{C92AB4F2-1391-8AD1-8562-215B72F58656}"/>
              </a:ext>
            </a:extLst>
          </p:cNvPr>
          <p:cNvSpPr>
            <a:spLocks noGrp="1"/>
          </p:cNvSpPr>
          <p:nvPr>
            <p:ph type="subTitle" idx="1"/>
          </p:nvPr>
        </p:nvSpPr>
        <p:spPr>
          <a:xfrm>
            <a:off x="1524000" y="3602038"/>
            <a:ext cx="9144000" cy="1655762"/>
          </a:xfrm>
        </p:spPr>
        <p:txBody>
          <a:bodyPr/>
          <a:lstStyle>
            <a:lvl1pPr marL="0" indent="0" algn="ctr">
              <a:buNone/>
              <a:defRPr sz="2400">
                <a:solidFill>
                  <a:srgbClr val="002A2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A blue background with small dots&#10;&#10;AI-generated content may be incorrect.">
            <a:extLst>
              <a:ext uri="{FF2B5EF4-FFF2-40B4-BE49-F238E27FC236}">
                <a16:creationId xmlns:a16="http://schemas.microsoft.com/office/drawing/2014/main" id="{DD0F8C7F-9209-6624-5149-B9675B5816D3}"/>
              </a:ext>
            </a:extLst>
          </p:cNvPr>
          <p:cNvPicPr>
            <a:picLocks noChangeAspect="1"/>
          </p:cNvPicPr>
          <p:nvPr userDrawn="1"/>
        </p:nvPicPr>
        <p:blipFill>
          <a:blip r:embed="rId2"/>
          <a:srcRect t="84306"/>
          <a:stretch>
            <a:fillRect/>
          </a:stretch>
        </p:blipFill>
        <p:spPr>
          <a:xfrm>
            <a:off x="0" y="0"/>
            <a:ext cx="12192000" cy="1076326"/>
          </a:xfrm>
          <a:prstGeom prst="rect">
            <a:avLst/>
          </a:prstGeom>
        </p:spPr>
      </p:pic>
      <p:pic>
        <p:nvPicPr>
          <p:cNvPr id="9" name="Picture 8" descr="A purple and black dot pattern&#10;&#10;AI-generated content may be incorrect.">
            <a:extLst>
              <a:ext uri="{FF2B5EF4-FFF2-40B4-BE49-F238E27FC236}">
                <a16:creationId xmlns:a16="http://schemas.microsoft.com/office/drawing/2014/main" id="{7DD3966F-3487-EA3D-9C6D-81CC8DBA1754}"/>
              </a:ext>
            </a:extLst>
          </p:cNvPr>
          <p:cNvPicPr>
            <a:picLocks noChangeAspect="1"/>
          </p:cNvPicPr>
          <p:nvPr userDrawn="1"/>
        </p:nvPicPr>
        <p:blipFill>
          <a:blip r:embed="rId3"/>
          <a:srcRect l="73580" t="56074" r="-12259" b="25581"/>
          <a:stretch>
            <a:fillRect/>
          </a:stretch>
        </p:blipFill>
        <p:spPr>
          <a:xfrm>
            <a:off x="-1" y="0"/>
            <a:ext cx="2324099" cy="1076326"/>
          </a:xfrm>
          <a:prstGeom prst="rect">
            <a:avLst/>
          </a:prstGeom>
        </p:spPr>
      </p:pic>
    </p:spTree>
    <p:extLst>
      <p:ext uri="{BB962C8B-B14F-4D97-AF65-F5344CB8AC3E}">
        <p14:creationId xmlns:p14="http://schemas.microsoft.com/office/powerpoint/2010/main" val="408965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65694-3633-754D-DA83-666042DDDB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54136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65694-3633-754D-DA83-666042DDDB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67752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blue background with small dots&#10;&#10;AI-generated content may be incorrect.">
            <a:extLst>
              <a:ext uri="{FF2B5EF4-FFF2-40B4-BE49-F238E27FC236}">
                <a16:creationId xmlns:a16="http://schemas.microsoft.com/office/drawing/2014/main" id="{37B178EF-CA5E-1962-2233-DEAC71154FF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urple and black dot pattern&#10;&#10;AI-generated content may be incorrect.">
            <a:extLst>
              <a:ext uri="{FF2B5EF4-FFF2-40B4-BE49-F238E27FC236}">
                <a16:creationId xmlns:a16="http://schemas.microsoft.com/office/drawing/2014/main" id="{DE896E40-B429-FAAA-FD80-646772F7BEF2}"/>
              </a:ext>
            </a:extLst>
          </p:cNvPr>
          <p:cNvPicPr>
            <a:picLocks noChangeAspect="1"/>
          </p:cNvPicPr>
          <p:nvPr userDrawn="1"/>
        </p:nvPicPr>
        <p:blipFill>
          <a:blip r:embed="rId3"/>
          <a:stretch>
            <a:fillRect/>
          </a:stretch>
        </p:blipFill>
        <p:spPr>
          <a:xfrm>
            <a:off x="-2200910" y="-3931920"/>
            <a:ext cx="7023100" cy="6858000"/>
          </a:xfrm>
          <a:prstGeom prst="rect">
            <a:avLst/>
          </a:prstGeom>
        </p:spPr>
      </p:pic>
      <p:sp>
        <p:nvSpPr>
          <p:cNvPr id="11" name="Title 1">
            <a:extLst>
              <a:ext uri="{FF2B5EF4-FFF2-40B4-BE49-F238E27FC236}">
                <a16:creationId xmlns:a16="http://schemas.microsoft.com/office/drawing/2014/main" id="{D4D60F4D-DDB1-68C3-1E3E-48BDA3582538}"/>
              </a:ext>
            </a:extLst>
          </p:cNvPr>
          <p:cNvSpPr>
            <a:spLocks noGrp="1"/>
          </p:cNvSpPr>
          <p:nvPr>
            <p:ph type="title"/>
          </p:nvPr>
        </p:nvSpPr>
        <p:spPr>
          <a:xfrm>
            <a:off x="838200" y="1881505"/>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52350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178EF-CA5E-1962-2233-DEAC71154FF1}"/>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E896E40-B429-FAAA-FD80-646772F7BEF2}"/>
              </a:ext>
            </a:extLst>
          </p:cNvPr>
          <p:cNvPicPr>
            <a:picLocks noChangeAspect="1"/>
          </p:cNvPicPr>
          <p:nvPr userDrawn="1"/>
        </p:nvPicPr>
        <p:blipFill>
          <a:blip r:embed="rId3"/>
          <a:srcRect/>
          <a:stretch/>
        </p:blipFill>
        <p:spPr>
          <a:xfrm>
            <a:off x="-2200910" y="-3848133"/>
            <a:ext cx="7023100" cy="6690426"/>
          </a:xfrm>
          <a:prstGeom prst="rect">
            <a:avLst/>
          </a:prstGeom>
        </p:spPr>
      </p:pic>
      <p:sp>
        <p:nvSpPr>
          <p:cNvPr id="11" name="Title 1">
            <a:extLst>
              <a:ext uri="{FF2B5EF4-FFF2-40B4-BE49-F238E27FC236}">
                <a16:creationId xmlns:a16="http://schemas.microsoft.com/office/drawing/2014/main" id="{D4D60F4D-DDB1-68C3-1E3E-48BDA3582538}"/>
              </a:ext>
            </a:extLst>
          </p:cNvPr>
          <p:cNvSpPr>
            <a:spLocks noGrp="1"/>
          </p:cNvSpPr>
          <p:nvPr>
            <p:ph type="title"/>
          </p:nvPr>
        </p:nvSpPr>
        <p:spPr>
          <a:xfrm>
            <a:off x="838200" y="1881505"/>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4335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178EF-CA5E-1962-2233-DEAC71154FF1}"/>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E896E40-B429-FAAA-FD80-646772F7BEF2}"/>
              </a:ext>
            </a:extLst>
          </p:cNvPr>
          <p:cNvPicPr>
            <a:picLocks noChangeAspect="1"/>
          </p:cNvPicPr>
          <p:nvPr userDrawn="1"/>
        </p:nvPicPr>
        <p:blipFill>
          <a:blip r:embed="rId3"/>
          <a:srcRect/>
          <a:stretch/>
        </p:blipFill>
        <p:spPr>
          <a:xfrm>
            <a:off x="-2115106" y="-3848133"/>
            <a:ext cx="6851491" cy="6690426"/>
          </a:xfrm>
          <a:prstGeom prst="rect">
            <a:avLst/>
          </a:prstGeom>
        </p:spPr>
      </p:pic>
      <p:sp>
        <p:nvSpPr>
          <p:cNvPr id="11" name="Title 1">
            <a:extLst>
              <a:ext uri="{FF2B5EF4-FFF2-40B4-BE49-F238E27FC236}">
                <a16:creationId xmlns:a16="http://schemas.microsoft.com/office/drawing/2014/main" id="{D4D60F4D-DDB1-68C3-1E3E-48BDA3582538}"/>
              </a:ext>
            </a:extLst>
          </p:cNvPr>
          <p:cNvSpPr>
            <a:spLocks noGrp="1"/>
          </p:cNvSpPr>
          <p:nvPr>
            <p:ph type="title"/>
          </p:nvPr>
        </p:nvSpPr>
        <p:spPr>
          <a:xfrm>
            <a:off x="838200" y="1881505"/>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45550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481F-ACDD-1276-30BD-858E9E1CE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DD86BE-AB43-42D4-950A-AE5CF4DF2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02D10F-9D03-4A62-46C0-BF4D54F22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9526F9-094B-717D-FC2D-5A152B84C5F1}"/>
              </a:ext>
            </a:extLst>
          </p:cNvPr>
          <p:cNvSpPr>
            <a:spLocks noGrp="1"/>
          </p:cNvSpPr>
          <p:nvPr>
            <p:ph type="dt" sz="half" idx="10"/>
          </p:nvPr>
        </p:nvSpPr>
        <p:spPr/>
        <p:txBody>
          <a:bodyPr/>
          <a:lstStyle/>
          <a:p>
            <a:fld id="{B2BAD1AD-F224-AC45-A443-69A2470C0494}" type="datetimeFigureOut">
              <a:rPr lang="en-US" smtClean="0"/>
              <a:t>10/7/25</a:t>
            </a:fld>
            <a:endParaRPr lang="en-US"/>
          </a:p>
        </p:txBody>
      </p:sp>
      <p:sp>
        <p:nvSpPr>
          <p:cNvPr id="6" name="Footer Placeholder 5">
            <a:extLst>
              <a:ext uri="{FF2B5EF4-FFF2-40B4-BE49-F238E27FC236}">
                <a16:creationId xmlns:a16="http://schemas.microsoft.com/office/drawing/2014/main" id="{10BAD5A5-6A75-C47B-678C-D52F10982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7D6AA6-4D69-9A7F-F251-19A357C4B076}"/>
              </a:ext>
            </a:extLst>
          </p:cNvPr>
          <p:cNvSpPr>
            <a:spLocks noGrp="1"/>
          </p:cNvSpPr>
          <p:nvPr>
            <p:ph type="sldNum" sz="quarter" idx="12"/>
          </p:nvPr>
        </p:nvSpPr>
        <p:spPr/>
        <p:txBody>
          <a:bodyPr/>
          <a:lstStyle/>
          <a:p>
            <a:fld id="{DACB264D-6B23-294E-84F6-4919122AAA5E}" type="slidenum">
              <a:rPr lang="en-US" smtClean="0"/>
              <a:t>‹#›</a:t>
            </a:fld>
            <a:endParaRPr lang="en-US"/>
          </a:p>
        </p:txBody>
      </p:sp>
    </p:spTree>
    <p:extLst>
      <p:ext uri="{BB962C8B-B14F-4D97-AF65-F5344CB8AC3E}">
        <p14:creationId xmlns:p14="http://schemas.microsoft.com/office/powerpoint/2010/main" val="1620492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3BBE-7378-7545-ADEC-B0CAA6D0C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F0A171-F441-8959-BDD6-6D6A183047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7641E1-3FD3-71B6-B07C-3C9FA3BF6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B15573-405D-616C-AE8A-02E8EA497FD0}"/>
              </a:ext>
            </a:extLst>
          </p:cNvPr>
          <p:cNvSpPr>
            <a:spLocks noGrp="1"/>
          </p:cNvSpPr>
          <p:nvPr>
            <p:ph type="dt" sz="half" idx="10"/>
          </p:nvPr>
        </p:nvSpPr>
        <p:spPr/>
        <p:txBody>
          <a:bodyPr/>
          <a:lstStyle/>
          <a:p>
            <a:fld id="{B2BAD1AD-F224-AC45-A443-69A2470C0494}" type="datetimeFigureOut">
              <a:rPr lang="en-US" smtClean="0"/>
              <a:t>10/7/25</a:t>
            </a:fld>
            <a:endParaRPr lang="en-US"/>
          </a:p>
        </p:txBody>
      </p:sp>
      <p:sp>
        <p:nvSpPr>
          <p:cNvPr id="6" name="Footer Placeholder 5">
            <a:extLst>
              <a:ext uri="{FF2B5EF4-FFF2-40B4-BE49-F238E27FC236}">
                <a16:creationId xmlns:a16="http://schemas.microsoft.com/office/drawing/2014/main" id="{8AB3EF1B-44D5-D181-9B7C-422828A38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208C32-1CA3-AA7A-9775-950233ED2626}"/>
              </a:ext>
            </a:extLst>
          </p:cNvPr>
          <p:cNvSpPr>
            <a:spLocks noGrp="1"/>
          </p:cNvSpPr>
          <p:nvPr>
            <p:ph type="sldNum" sz="quarter" idx="12"/>
          </p:nvPr>
        </p:nvSpPr>
        <p:spPr/>
        <p:txBody>
          <a:bodyPr/>
          <a:lstStyle/>
          <a:p>
            <a:fld id="{DACB264D-6B23-294E-84F6-4919122AAA5E}" type="slidenum">
              <a:rPr lang="en-US" smtClean="0"/>
              <a:t>‹#›</a:t>
            </a:fld>
            <a:endParaRPr lang="en-US"/>
          </a:p>
        </p:txBody>
      </p:sp>
    </p:spTree>
    <p:extLst>
      <p:ext uri="{BB962C8B-B14F-4D97-AF65-F5344CB8AC3E}">
        <p14:creationId xmlns:p14="http://schemas.microsoft.com/office/powerpoint/2010/main" val="633095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68A9-15E7-1072-D5CA-181B97DD8F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8DA2C5-D12E-9E8E-2DE7-35141EC531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A4605-E608-0728-9E8E-C3A58615756E}"/>
              </a:ext>
            </a:extLst>
          </p:cNvPr>
          <p:cNvSpPr>
            <a:spLocks noGrp="1"/>
          </p:cNvSpPr>
          <p:nvPr>
            <p:ph type="dt" sz="half" idx="10"/>
          </p:nvPr>
        </p:nvSpPr>
        <p:spPr/>
        <p:txBody>
          <a:bodyPr/>
          <a:lstStyle/>
          <a:p>
            <a:fld id="{B2BAD1AD-F224-AC45-A443-69A2470C0494}" type="datetimeFigureOut">
              <a:rPr lang="en-US" smtClean="0"/>
              <a:t>10/7/25</a:t>
            </a:fld>
            <a:endParaRPr lang="en-US"/>
          </a:p>
        </p:txBody>
      </p:sp>
      <p:sp>
        <p:nvSpPr>
          <p:cNvPr id="5" name="Footer Placeholder 4">
            <a:extLst>
              <a:ext uri="{FF2B5EF4-FFF2-40B4-BE49-F238E27FC236}">
                <a16:creationId xmlns:a16="http://schemas.microsoft.com/office/drawing/2014/main" id="{781970B7-2370-6CF6-6043-93D7909B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8267C6-CA25-E9A1-B7B2-C2DB065BF988}"/>
              </a:ext>
            </a:extLst>
          </p:cNvPr>
          <p:cNvSpPr>
            <a:spLocks noGrp="1"/>
          </p:cNvSpPr>
          <p:nvPr>
            <p:ph type="sldNum" sz="quarter" idx="12"/>
          </p:nvPr>
        </p:nvSpPr>
        <p:spPr/>
        <p:txBody>
          <a:bodyPr/>
          <a:lstStyle/>
          <a:p>
            <a:fld id="{DACB264D-6B23-294E-84F6-4919122AAA5E}" type="slidenum">
              <a:rPr lang="en-US" smtClean="0"/>
              <a:t>‹#›</a:t>
            </a:fld>
            <a:endParaRPr lang="en-US"/>
          </a:p>
        </p:txBody>
      </p:sp>
    </p:spTree>
    <p:extLst>
      <p:ext uri="{BB962C8B-B14F-4D97-AF65-F5344CB8AC3E}">
        <p14:creationId xmlns:p14="http://schemas.microsoft.com/office/powerpoint/2010/main" val="1845142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AF69C-0477-7DBE-F02F-0CF51418E7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C9DC23-FEF8-F0AA-DD3F-A40F7106FC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C130E-C7AD-C8A0-6354-26F8C0AEBCDD}"/>
              </a:ext>
            </a:extLst>
          </p:cNvPr>
          <p:cNvSpPr>
            <a:spLocks noGrp="1"/>
          </p:cNvSpPr>
          <p:nvPr>
            <p:ph type="dt" sz="half" idx="10"/>
          </p:nvPr>
        </p:nvSpPr>
        <p:spPr/>
        <p:txBody>
          <a:bodyPr/>
          <a:lstStyle/>
          <a:p>
            <a:fld id="{B2BAD1AD-F224-AC45-A443-69A2470C0494}" type="datetimeFigureOut">
              <a:rPr lang="en-US" smtClean="0"/>
              <a:t>10/7/25</a:t>
            </a:fld>
            <a:endParaRPr lang="en-US"/>
          </a:p>
        </p:txBody>
      </p:sp>
      <p:sp>
        <p:nvSpPr>
          <p:cNvPr id="5" name="Footer Placeholder 4">
            <a:extLst>
              <a:ext uri="{FF2B5EF4-FFF2-40B4-BE49-F238E27FC236}">
                <a16:creationId xmlns:a16="http://schemas.microsoft.com/office/drawing/2014/main" id="{BF479564-3DD4-95DB-B3C6-8F1B93858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D0428-D488-D981-75EF-6D0A2A8EC06B}"/>
              </a:ext>
            </a:extLst>
          </p:cNvPr>
          <p:cNvSpPr>
            <a:spLocks noGrp="1"/>
          </p:cNvSpPr>
          <p:nvPr>
            <p:ph type="sldNum" sz="quarter" idx="12"/>
          </p:nvPr>
        </p:nvSpPr>
        <p:spPr/>
        <p:txBody>
          <a:bodyPr/>
          <a:lstStyle/>
          <a:p>
            <a:fld id="{DACB264D-6B23-294E-84F6-4919122AAA5E}" type="slidenum">
              <a:rPr lang="en-US" smtClean="0"/>
              <a:t>‹#›</a:t>
            </a:fld>
            <a:endParaRPr lang="en-US"/>
          </a:p>
        </p:txBody>
      </p:sp>
    </p:spTree>
    <p:extLst>
      <p:ext uri="{BB962C8B-B14F-4D97-AF65-F5344CB8AC3E}">
        <p14:creationId xmlns:p14="http://schemas.microsoft.com/office/powerpoint/2010/main" val="220886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A blue background with small dots&#10;&#10;AI-generated content may be incorrect.">
            <a:extLst>
              <a:ext uri="{FF2B5EF4-FFF2-40B4-BE49-F238E27FC236}">
                <a16:creationId xmlns:a16="http://schemas.microsoft.com/office/drawing/2014/main" id="{21B80036-D0C5-8D41-A36C-9DA4CDC9C58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purple and black dot pattern&#10;&#10;AI-generated content may be incorrect.">
            <a:extLst>
              <a:ext uri="{FF2B5EF4-FFF2-40B4-BE49-F238E27FC236}">
                <a16:creationId xmlns:a16="http://schemas.microsoft.com/office/drawing/2014/main" id="{06AD59CF-D0FC-1B5F-D041-E97617514166}"/>
              </a:ext>
            </a:extLst>
          </p:cNvPr>
          <p:cNvPicPr>
            <a:picLocks noChangeAspect="1"/>
          </p:cNvPicPr>
          <p:nvPr userDrawn="1"/>
        </p:nvPicPr>
        <p:blipFill>
          <a:blip r:embed="rId3"/>
          <a:stretch>
            <a:fillRect/>
          </a:stretch>
        </p:blipFill>
        <p:spPr>
          <a:xfrm>
            <a:off x="-1835150" y="-4023360"/>
            <a:ext cx="6008652" cy="5867400"/>
          </a:xfrm>
          <a:prstGeom prst="rect">
            <a:avLst/>
          </a:prstGeom>
        </p:spPr>
      </p:pic>
      <p:sp>
        <p:nvSpPr>
          <p:cNvPr id="2" name="Title 1">
            <a:extLst>
              <a:ext uri="{FF2B5EF4-FFF2-40B4-BE49-F238E27FC236}">
                <a16:creationId xmlns:a16="http://schemas.microsoft.com/office/drawing/2014/main" id="{95D54A4F-CF47-1FB1-248D-6AE7EB227E73}"/>
              </a:ext>
            </a:extLst>
          </p:cNvPr>
          <p:cNvSpPr>
            <a:spLocks noGrp="1"/>
          </p:cNvSpPr>
          <p:nvPr>
            <p:ph type="title"/>
          </p:nvPr>
        </p:nvSpPr>
        <p:spPr>
          <a:xfrm>
            <a:off x="838200" y="795921"/>
            <a:ext cx="10515600" cy="1325563"/>
          </a:xfrm>
        </p:spPr>
        <p:txBody>
          <a:bodyPr>
            <a:normAutofit/>
          </a:bodyPr>
          <a:lstStyle>
            <a:lvl1pPr>
              <a:defRPr sz="5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EF29DE9-27D8-3431-CA0B-C4C06F415398}"/>
              </a:ext>
            </a:extLst>
          </p:cNvPr>
          <p:cNvSpPr>
            <a:spLocks noGrp="1"/>
          </p:cNvSpPr>
          <p:nvPr>
            <p:ph idx="1"/>
          </p:nvPr>
        </p:nvSpPr>
        <p:spPr>
          <a:xfrm>
            <a:off x="838200" y="2256421"/>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7869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81CD9-F2E2-1307-6FD8-7A4F6D9F0AD8}"/>
              </a:ext>
            </a:extLst>
          </p:cNvPr>
          <p:cNvSpPr>
            <a:spLocks noGrp="1"/>
          </p:cNvSpPr>
          <p:nvPr>
            <p:ph type="title"/>
          </p:nvPr>
        </p:nvSpPr>
        <p:spPr>
          <a:xfrm>
            <a:off x="831850" y="1709738"/>
            <a:ext cx="10515600" cy="2852737"/>
          </a:xfrm>
        </p:spPr>
        <p:txBody>
          <a:bodyPr anchor="b"/>
          <a:lstStyle>
            <a:lvl1pPr>
              <a:defRPr sz="6000">
                <a:solidFill>
                  <a:srgbClr val="6258A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99EEB0E-358C-C76D-E06D-38C536B99D52}"/>
              </a:ext>
            </a:extLst>
          </p:cNvPr>
          <p:cNvSpPr>
            <a:spLocks noGrp="1"/>
          </p:cNvSpPr>
          <p:nvPr>
            <p:ph type="body" idx="1"/>
          </p:nvPr>
        </p:nvSpPr>
        <p:spPr>
          <a:xfrm>
            <a:off x="831850" y="4589463"/>
            <a:ext cx="10515600" cy="1500187"/>
          </a:xfrm>
        </p:spPr>
        <p:txBody>
          <a:bodyPr/>
          <a:lstStyle>
            <a:lvl1pPr marL="0" indent="0">
              <a:buNone/>
              <a:defRPr sz="2400">
                <a:solidFill>
                  <a:srgbClr val="002A2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7" name="Picture 6" descr="A blue background with small dots&#10;&#10;AI-generated content may be incorrect.">
            <a:extLst>
              <a:ext uri="{FF2B5EF4-FFF2-40B4-BE49-F238E27FC236}">
                <a16:creationId xmlns:a16="http://schemas.microsoft.com/office/drawing/2014/main" id="{75C2BDD7-6CD5-C0CA-C647-26CA79BBD2F1}"/>
              </a:ext>
            </a:extLst>
          </p:cNvPr>
          <p:cNvPicPr>
            <a:picLocks noChangeAspect="1"/>
          </p:cNvPicPr>
          <p:nvPr userDrawn="1"/>
        </p:nvPicPr>
        <p:blipFill>
          <a:blip r:embed="rId2"/>
          <a:srcRect t="51111"/>
          <a:stretch>
            <a:fillRect/>
          </a:stretch>
        </p:blipFill>
        <p:spPr>
          <a:xfrm>
            <a:off x="0" y="0"/>
            <a:ext cx="12192000" cy="3352800"/>
          </a:xfrm>
          <a:prstGeom prst="rect">
            <a:avLst/>
          </a:prstGeom>
        </p:spPr>
      </p:pic>
      <p:pic>
        <p:nvPicPr>
          <p:cNvPr id="9" name="Picture 8" descr="A purple and black dot pattern&#10;&#10;AI-generated content may be incorrect.">
            <a:extLst>
              <a:ext uri="{FF2B5EF4-FFF2-40B4-BE49-F238E27FC236}">
                <a16:creationId xmlns:a16="http://schemas.microsoft.com/office/drawing/2014/main" id="{CC787839-BF0C-7F13-5F8E-459631585A5B}"/>
              </a:ext>
            </a:extLst>
          </p:cNvPr>
          <p:cNvPicPr>
            <a:picLocks noChangeAspect="1"/>
          </p:cNvPicPr>
          <p:nvPr userDrawn="1"/>
        </p:nvPicPr>
        <p:blipFill>
          <a:blip r:embed="rId3"/>
          <a:stretch>
            <a:fillRect/>
          </a:stretch>
        </p:blipFill>
        <p:spPr>
          <a:xfrm>
            <a:off x="-1457819" y="-2731294"/>
            <a:ext cx="6008652" cy="5867400"/>
          </a:xfrm>
          <a:prstGeom prst="rect">
            <a:avLst/>
          </a:prstGeom>
        </p:spPr>
      </p:pic>
    </p:spTree>
    <p:extLst>
      <p:ext uri="{BB962C8B-B14F-4D97-AF65-F5344CB8AC3E}">
        <p14:creationId xmlns:p14="http://schemas.microsoft.com/office/powerpoint/2010/main" val="416741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99C38-C05E-B75F-A93C-36E3B0C66DF9}"/>
              </a:ext>
            </a:extLst>
          </p:cNvPr>
          <p:cNvSpPr>
            <a:spLocks noGrp="1"/>
          </p:cNvSpPr>
          <p:nvPr>
            <p:ph type="title"/>
          </p:nvPr>
        </p:nvSpPr>
        <p:spPr>
          <a:xfrm>
            <a:off x="838200" y="681037"/>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E935D52-46DD-D321-5152-983F490689DB}"/>
              </a:ext>
            </a:extLst>
          </p:cNvPr>
          <p:cNvSpPr>
            <a:spLocks noGrp="1"/>
          </p:cNvSpPr>
          <p:nvPr>
            <p:ph sz="half" idx="1"/>
          </p:nvPr>
        </p:nvSpPr>
        <p:spPr>
          <a:xfrm>
            <a:off x="838200" y="214153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7EC76E-41EE-563B-6B1E-F66702400950}"/>
              </a:ext>
            </a:extLst>
          </p:cNvPr>
          <p:cNvSpPr>
            <a:spLocks noGrp="1"/>
          </p:cNvSpPr>
          <p:nvPr>
            <p:ph sz="half" idx="2"/>
          </p:nvPr>
        </p:nvSpPr>
        <p:spPr>
          <a:xfrm>
            <a:off x="6172200" y="214153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ue background with small dots&#10;&#10;AI-generated content may be incorrect.">
            <a:extLst>
              <a:ext uri="{FF2B5EF4-FFF2-40B4-BE49-F238E27FC236}">
                <a16:creationId xmlns:a16="http://schemas.microsoft.com/office/drawing/2014/main" id="{3B03F169-399D-2F2D-8417-83FFFC4D54DC}"/>
              </a:ext>
            </a:extLst>
          </p:cNvPr>
          <p:cNvPicPr>
            <a:picLocks noChangeAspect="1"/>
          </p:cNvPicPr>
          <p:nvPr userDrawn="1"/>
        </p:nvPicPr>
        <p:blipFill>
          <a:blip r:embed="rId2"/>
          <a:srcRect t="90070"/>
          <a:stretch>
            <a:fillRect/>
          </a:stretch>
        </p:blipFill>
        <p:spPr>
          <a:xfrm>
            <a:off x="0" y="-1"/>
            <a:ext cx="12192000" cy="681037"/>
          </a:xfrm>
          <a:prstGeom prst="rect">
            <a:avLst/>
          </a:prstGeom>
        </p:spPr>
      </p:pic>
      <p:pic>
        <p:nvPicPr>
          <p:cNvPr id="10" name="Picture 9" descr="A purple and black dot pattern&#10;&#10;AI-generated content may be incorrect.">
            <a:extLst>
              <a:ext uri="{FF2B5EF4-FFF2-40B4-BE49-F238E27FC236}">
                <a16:creationId xmlns:a16="http://schemas.microsoft.com/office/drawing/2014/main" id="{BE2861A2-C8B2-E99D-E13D-DB30DE8CCE72}"/>
              </a:ext>
            </a:extLst>
          </p:cNvPr>
          <p:cNvPicPr>
            <a:picLocks noChangeAspect="1"/>
          </p:cNvPicPr>
          <p:nvPr userDrawn="1"/>
        </p:nvPicPr>
        <p:blipFill>
          <a:blip r:embed="rId3"/>
          <a:srcRect l="73580" t="62811" r="-12259" b="25581"/>
          <a:stretch>
            <a:fillRect/>
          </a:stretch>
        </p:blipFill>
        <p:spPr>
          <a:xfrm>
            <a:off x="-1" y="-1"/>
            <a:ext cx="2324099" cy="681037"/>
          </a:xfrm>
          <a:prstGeom prst="rect">
            <a:avLst/>
          </a:prstGeom>
        </p:spPr>
      </p:pic>
    </p:spTree>
    <p:extLst>
      <p:ext uri="{BB962C8B-B14F-4D97-AF65-F5344CB8AC3E}">
        <p14:creationId xmlns:p14="http://schemas.microsoft.com/office/powerpoint/2010/main" val="2317506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666E4-3C93-CE8E-5B01-5FD15A977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5F45E9-DFA9-CEE0-1161-01A80FCAB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8D00EB-64B5-38C1-3AB4-8FF774AB24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362C48-3CEC-11B3-91E8-81B7ED68E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219F73-195B-2E54-C1F7-FA663E84F7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07B3B-B1F7-4B8D-6236-6B63041A10E8}"/>
              </a:ext>
            </a:extLst>
          </p:cNvPr>
          <p:cNvSpPr>
            <a:spLocks noGrp="1"/>
          </p:cNvSpPr>
          <p:nvPr>
            <p:ph type="dt" sz="half" idx="10"/>
          </p:nvPr>
        </p:nvSpPr>
        <p:spPr/>
        <p:txBody>
          <a:bodyPr/>
          <a:lstStyle/>
          <a:p>
            <a:fld id="{B2BAD1AD-F224-AC45-A443-69A2470C0494}" type="datetimeFigureOut">
              <a:rPr lang="en-US" smtClean="0"/>
              <a:t>10/7/25</a:t>
            </a:fld>
            <a:endParaRPr lang="en-US"/>
          </a:p>
        </p:txBody>
      </p:sp>
      <p:sp>
        <p:nvSpPr>
          <p:cNvPr id="8" name="Footer Placeholder 7">
            <a:extLst>
              <a:ext uri="{FF2B5EF4-FFF2-40B4-BE49-F238E27FC236}">
                <a16:creationId xmlns:a16="http://schemas.microsoft.com/office/drawing/2014/main" id="{3225BFAA-8004-8B0A-7AC3-47203FD1EC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71A51E-7E90-0295-7C66-BEF16DD127BE}"/>
              </a:ext>
            </a:extLst>
          </p:cNvPr>
          <p:cNvSpPr>
            <a:spLocks noGrp="1"/>
          </p:cNvSpPr>
          <p:nvPr>
            <p:ph type="sldNum" sz="quarter" idx="12"/>
          </p:nvPr>
        </p:nvSpPr>
        <p:spPr/>
        <p:txBody>
          <a:bodyPr/>
          <a:lstStyle/>
          <a:p>
            <a:fld id="{DACB264D-6B23-294E-84F6-4919122AAA5E}" type="slidenum">
              <a:rPr lang="en-US" smtClean="0"/>
              <a:t>‹#›</a:t>
            </a:fld>
            <a:endParaRPr lang="en-US"/>
          </a:p>
        </p:txBody>
      </p:sp>
    </p:spTree>
    <p:extLst>
      <p:ext uri="{BB962C8B-B14F-4D97-AF65-F5344CB8AC3E}">
        <p14:creationId xmlns:p14="http://schemas.microsoft.com/office/powerpoint/2010/main" val="42071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blue background with small dots&#10;&#10;AI-generated content may be incorrect.">
            <a:extLst>
              <a:ext uri="{FF2B5EF4-FFF2-40B4-BE49-F238E27FC236}">
                <a16:creationId xmlns:a16="http://schemas.microsoft.com/office/drawing/2014/main" id="{85E65694-3633-754D-DA83-666042DDDB4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purple and black dot pattern&#10;&#10;AI-generated content may be incorrect.">
            <a:extLst>
              <a:ext uri="{FF2B5EF4-FFF2-40B4-BE49-F238E27FC236}">
                <a16:creationId xmlns:a16="http://schemas.microsoft.com/office/drawing/2014/main" id="{AF04C3E9-AF6F-C463-F556-B9BE2AAC9E3B}"/>
              </a:ext>
            </a:extLst>
          </p:cNvPr>
          <p:cNvPicPr>
            <a:picLocks noChangeAspect="1"/>
          </p:cNvPicPr>
          <p:nvPr userDrawn="1"/>
        </p:nvPicPr>
        <p:blipFill>
          <a:blip r:embed="rId3"/>
          <a:stretch>
            <a:fillRect/>
          </a:stretch>
        </p:blipFill>
        <p:spPr>
          <a:xfrm>
            <a:off x="-1835150" y="-4023360"/>
            <a:ext cx="6008652" cy="5867400"/>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4652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65694-3633-754D-DA83-666042DDDB4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F04C3E9-AF6F-C463-F556-B9BE2AAC9E3B}"/>
              </a:ext>
            </a:extLst>
          </p:cNvPr>
          <p:cNvPicPr>
            <a:picLocks noChangeAspect="1"/>
          </p:cNvPicPr>
          <p:nvPr userDrawn="1"/>
        </p:nvPicPr>
        <p:blipFill>
          <a:blip r:embed="rId3"/>
          <a:srcRect/>
          <a:stretch/>
        </p:blipFill>
        <p:spPr>
          <a:xfrm>
            <a:off x="-1835150" y="-3951676"/>
            <a:ext cx="6008652" cy="5724031"/>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8117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65694-3633-754D-DA83-666042DDDB4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F04C3E9-AF6F-C463-F556-B9BE2AAC9E3B}"/>
              </a:ext>
            </a:extLst>
          </p:cNvPr>
          <p:cNvPicPr>
            <a:picLocks noChangeAspect="1"/>
          </p:cNvPicPr>
          <p:nvPr userDrawn="1"/>
        </p:nvPicPr>
        <p:blipFill>
          <a:blip r:embed="rId3"/>
          <a:srcRect/>
          <a:stretch/>
        </p:blipFill>
        <p:spPr>
          <a:xfrm>
            <a:off x="-1761740" y="-3951676"/>
            <a:ext cx="5861831" cy="5724031"/>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0980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6" name="Picture 5" descr="A blue background with small dots&#10;&#10;AI-generated content may be incorrect.">
            <a:extLst>
              <a:ext uri="{FF2B5EF4-FFF2-40B4-BE49-F238E27FC236}">
                <a16:creationId xmlns:a16="http://schemas.microsoft.com/office/drawing/2014/main" id="{85E65694-3633-754D-DA83-666042DDDB4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46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D2F62F-C1B3-EBB0-4CA5-AAF6EA10A1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E6A981D-031D-5146-AE87-91BEF5C061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E54411B-9562-7581-AED2-352D4BEAB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BAD1AD-F224-AC45-A443-69A2470C0494}" type="datetimeFigureOut">
              <a:rPr lang="en-US" smtClean="0"/>
              <a:t>10/7/25</a:t>
            </a:fld>
            <a:endParaRPr lang="en-US"/>
          </a:p>
        </p:txBody>
      </p:sp>
      <p:sp>
        <p:nvSpPr>
          <p:cNvPr id="5" name="Footer Placeholder 4">
            <a:extLst>
              <a:ext uri="{FF2B5EF4-FFF2-40B4-BE49-F238E27FC236}">
                <a16:creationId xmlns:a16="http://schemas.microsoft.com/office/drawing/2014/main" id="{C729AE2F-8036-EFC3-EFA1-8E1BC8BC4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91023A-A4F8-F69F-F498-E6D7B6442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CB264D-6B23-294E-84F6-4919122AAA5E}" type="slidenum">
              <a:rPr lang="en-US" smtClean="0"/>
              <a:t>‹#›</a:t>
            </a:fld>
            <a:endParaRPr lang="en-US"/>
          </a:p>
        </p:txBody>
      </p:sp>
    </p:spTree>
    <p:extLst>
      <p:ext uri="{BB962C8B-B14F-4D97-AF65-F5344CB8AC3E}">
        <p14:creationId xmlns:p14="http://schemas.microsoft.com/office/powerpoint/2010/main" val="3632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5" r:id="rId8"/>
    <p:sldLayoutId id="2147483660" r:id="rId9"/>
    <p:sldLayoutId id="2147483661" r:id="rId10"/>
    <p:sldLayoutId id="2147483664" r:id="rId11"/>
    <p:sldLayoutId id="2147483655" r:id="rId12"/>
    <p:sldLayoutId id="2147483663" r:id="rId13"/>
    <p:sldLayoutId id="2147483666"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b="1" i="0" kern="1200">
          <a:solidFill>
            <a:srgbClr val="6258A6"/>
          </a:solidFill>
          <a:latin typeface="Bebas Neue Bold" panose="020B0606020202050201" pitchFamily="34" charset="77"/>
          <a:ea typeface="Noto Serif SemBd" panose="02020502060505020204" pitchFamily="18" charset="0"/>
          <a:cs typeface="Noto Serif SemBd" panose="020205020605050202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A2E"/>
          </a:solidFill>
          <a:latin typeface="Noto Serif" panose="02020502060505020204" pitchFamily="18" charset="0"/>
          <a:ea typeface="Noto Serif" panose="02020502060505020204" pitchFamily="18" charset="0"/>
          <a:cs typeface="Noto Serif" panose="020205020605050202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A2E"/>
          </a:solidFill>
          <a:latin typeface="Noto Serif" panose="02020502060505020204" pitchFamily="18" charset="0"/>
          <a:ea typeface="Noto Serif" panose="02020502060505020204" pitchFamily="18" charset="0"/>
          <a:cs typeface="Noto Serif" panose="020205020605050202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A2E"/>
          </a:solidFill>
          <a:latin typeface="Noto Serif" panose="02020502060505020204" pitchFamily="18" charset="0"/>
          <a:ea typeface="Noto Serif" panose="02020502060505020204" pitchFamily="18" charset="0"/>
          <a:cs typeface="Noto Serif" panose="020205020605050202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A2E"/>
          </a:solidFill>
          <a:latin typeface="Noto Serif" panose="02020502060505020204" pitchFamily="18" charset="0"/>
          <a:ea typeface="Noto Serif" panose="02020502060505020204" pitchFamily="18" charset="0"/>
          <a:cs typeface="Noto Serif" panose="020205020605050202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A2E"/>
          </a:solidFill>
          <a:latin typeface="Noto Serif" panose="02020502060505020204" pitchFamily="18" charset="0"/>
          <a:ea typeface="Noto Serif" panose="02020502060505020204" pitchFamily="18" charset="0"/>
          <a:cs typeface="Noto Serif" panose="020205020605050202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C0F2D3-2DEE-42AE-87E7-4BAD4FDE12F4}"/>
              </a:ext>
            </a:extLst>
          </p:cNvPr>
          <p:cNvSpPr>
            <a:spLocks noGrp="1"/>
          </p:cNvSpPr>
          <p:nvPr>
            <p:ph type="title"/>
          </p:nvPr>
        </p:nvSpPr>
        <p:spPr>
          <a:xfrm>
            <a:off x="914400" y="969651"/>
            <a:ext cx="4329113" cy="1008991"/>
          </a:xfrm>
        </p:spPr>
        <p:txBody>
          <a:bodyPr>
            <a:normAutofit/>
          </a:bodyPr>
          <a:lstStyle/>
          <a:p>
            <a:r>
              <a:rPr lang="en-US" sz="4800" dirty="0"/>
              <a:t>Seniors can unlock</a:t>
            </a:r>
          </a:p>
        </p:txBody>
      </p:sp>
      <p:sp>
        <p:nvSpPr>
          <p:cNvPr id="9" name="TextBox 8">
            <a:extLst>
              <a:ext uri="{FF2B5EF4-FFF2-40B4-BE49-F238E27FC236}">
                <a16:creationId xmlns:a16="http://schemas.microsoft.com/office/drawing/2014/main" id="{62DA14FF-E24F-E14D-5686-C1FBFAA42112}"/>
              </a:ext>
            </a:extLst>
          </p:cNvPr>
          <p:cNvSpPr txBox="1"/>
          <p:nvPr/>
        </p:nvSpPr>
        <p:spPr>
          <a:xfrm>
            <a:off x="829997" y="1403778"/>
            <a:ext cx="7449609" cy="2400657"/>
          </a:xfrm>
          <a:prstGeom prst="rect">
            <a:avLst/>
          </a:prstGeom>
          <a:noFill/>
        </p:spPr>
        <p:txBody>
          <a:bodyPr wrap="square" rtlCol="0">
            <a:spAutoFit/>
          </a:bodyPr>
          <a:lstStyle/>
          <a:p>
            <a:r>
              <a:rPr lang="en-US" sz="15000" b="1" dirty="0">
                <a:solidFill>
                  <a:schemeClr val="bg1"/>
                </a:solidFill>
                <a:latin typeface="Bebas Neue Bold" panose="020B0606020202050201" pitchFamily="34" charset="77"/>
              </a:rPr>
              <a:t>free money</a:t>
            </a:r>
          </a:p>
        </p:txBody>
      </p:sp>
      <p:sp>
        <p:nvSpPr>
          <p:cNvPr id="10" name="Title 3">
            <a:extLst>
              <a:ext uri="{FF2B5EF4-FFF2-40B4-BE49-F238E27FC236}">
                <a16:creationId xmlns:a16="http://schemas.microsoft.com/office/drawing/2014/main" id="{875D51AA-2435-9981-539A-864020EF4440}"/>
              </a:ext>
            </a:extLst>
          </p:cNvPr>
          <p:cNvSpPr txBox="1">
            <a:spLocks/>
          </p:cNvSpPr>
          <p:nvPr/>
        </p:nvSpPr>
        <p:spPr>
          <a:xfrm>
            <a:off x="860691" y="3379431"/>
            <a:ext cx="5899338" cy="696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r>
              <a:rPr lang="en-US" sz="3330" dirty="0"/>
              <a:t>For college or Career Training with the</a:t>
            </a:r>
          </a:p>
        </p:txBody>
      </p:sp>
      <p:sp>
        <p:nvSpPr>
          <p:cNvPr id="11" name="Title 3">
            <a:extLst>
              <a:ext uri="{FF2B5EF4-FFF2-40B4-BE49-F238E27FC236}">
                <a16:creationId xmlns:a16="http://schemas.microsoft.com/office/drawing/2014/main" id="{3F337169-7985-E21C-2813-F6A8E3234AB2}"/>
              </a:ext>
            </a:extLst>
          </p:cNvPr>
          <p:cNvSpPr txBox="1">
            <a:spLocks/>
          </p:cNvSpPr>
          <p:nvPr/>
        </p:nvSpPr>
        <p:spPr>
          <a:xfrm>
            <a:off x="860691" y="4013840"/>
            <a:ext cx="6154472" cy="15460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80000"/>
              </a:lnSpc>
            </a:pPr>
            <a:r>
              <a:rPr lang="en-US" sz="6000" dirty="0"/>
              <a:t>Michigan Achievement</a:t>
            </a:r>
            <a:br>
              <a:rPr lang="en-US" sz="6000" dirty="0"/>
            </a:br>
            <a:r>
              <a:rPr lang="en-US" sz="6000" dirty="0"/>
              <a:t>Scholarship</a:t>
            </a:r>
          </a:p>
        </p:txBody>
      </p:sp>
      <p:pic>
        <p:nvPicPr>
          <p:cNvPr id="13" name="Picture 12" descr="A green line on a black background&#10;&#10;AI-generated content may be incorrect.">
            <a:extLst>
              <a:ext uri="{FF2B5EF4-FFF2-40B4-BE49-F238E27FC236}">
                <a16:creationId xmlns:a16="http://schemas.microsoft.com/office/drawing/2014/main" id="{E731EC19-9A14-19A6-4281-66C47D79FE2E}"/>
              </a:ext>
            </a:extLst>
          </p:cNvPr>
          <p:cNvPicPr>
            <a:picLocks noChangeAspect="1"/>
          </p:cNvPicPr>
          <p:nvPr/>
        </p:nvPicPr>
        <p:blipFill>
          <a:blip r:embed="rId3"/>
          <a:stretch>
            <a:fillRect/>
          </a:stretch>
        </p:blipFill>
        <p:spPr>
          <a:xfrm>
            <a:off x="8801047" y="-696059"/>
            <a:ext cx="7772400" cy="5349402"/>
          </a:xfrm>
          <a:prstGeom prst="rect">
            <a:avLst/>
          </a:prstGeom>
        </p:spPr>
      </p:pic>
      <p:pic>
        <p:nvPicPr>
          <p:cNvPr id="15" name="Picture 14" descr="A green square with black background&#10;&#10;AI-generated content may be incorrect.">
            <a:extLst>
              <a:ext uri="{FF2B5EF4-FFF2-40B4-BE49-F238E27FC236}">
                <a16:creationId xmlns:a16="http://schemas.microsoft.com/office/drawing/2014/main" id="{8FF13514-5C8C-3834-22BC-E5832316DDAC}"/>
              </a:ext>
            </a:extLst>
          </p:cNvPr>
          <p:cNvPicPr>
            <a:picLocks noChangeAspect="1"/>
          </p:cNvPicPr>
          <p:nvPr/>
        </p:nvPicPr>
        <p:blipFill>
          <a:blip r:embed="rId4"/>
          <a:stretch>
            <a:fillRect/>
          </a:stretch>
        </p:blipFill>
        <p:spPr>
          <a:xfrm>
            <a:off x="-6635750" y="5719363"/>
            <a:ext cx="11067676" cy="4549975"/>
          </a:xfrm>
          <a:prstGeom prst="rect">
            <a:avLst/>
          </a:prstGeom>
        </p:spPr>
      </p:pic>
      <p:pic>
        <p:nvPicPr>
          <p:cNvPr id="5" name="Picture 4" descr="A stack of money with rubber bands&#10;&#10;AI-generated content may be incorrect.">
            <a:extLst>
              <a:ext uri="{FF2B5EF4-FFF2-40B4-BE49-F238E27FC236}">
                <a16:creationId xmlns:a16="http://schemas.microsoft.com/office/drawing/2014/main" id="{3FE8B46D-D6CA-B815-8273-AB4B9E74408A}"/>
              </a:ext>
            </a:extLst>
          </p:cNvPr>
          <p:cNvPicPr>
            <a:picLocks noChangeAspect="1"/>
          </p:cNvPicPr>
          <p:nvPr/>
        </p:nvPicPr>
        <p:blipFill>
          <a:blip r:embed="rId5"/>
          <a:stretch>
            <a:fillRect/>
          </a:stretch>
        </p:blipFill>
        <p:spPr>
          <a:xfrm>
            <a:off x="6443354" y="3152826"/>
            <a:ext cx="6215857" cy="3978148"/>
          </a:xfrm>
          <a:prstGeom prst="rect">
            <a:avLst/>
          </a:prstGeom>
        </p:spPr>
      </p:pic>
      <p:pic>
        <p:nvPicPr>
          <p:cNvPr id="3" name="Picture 2" descr="A black and white logo&#10;&#10;AI-generated content may be incorrect.">
            <a:extLst>
              <a:ext uri="{FF2B5EF4-FFF2-40B4-BE49-F238E27FC236}">
                <a16:creationId xmlns:a16="http://schemas.microsoft.com/office/drawing/2014/main" id="{162E956C-9A20-75FD-8F5C-B821F18AFEEC}"/>
              </a:ext>
            </a:extLst>
          </p:cNvPr>
          <p:cNvPicPr>
            <a:picLocks noChangeAspect="1"/>
          </p:cNvPicPr>
          <p:nvPr/>
        </p:nvPicPr>
        <p:blipFill>
          <a:blip r:embed="rId6"/>
          <a:stretch>
            <a:fillRect/>
          </a:stretch>
        </p:blipFill>
        <p:spPr>
          <a:xfrm>
            <a:off x="9608574" y="256682"/>
            <a:ext cx="2337620" cy="969679"/>
          </a:xfrm>
          <a:prstGeom prst="rect">
            <a:avLst/>
          </a:prstGeom>
        </p:spPr>
      </p:pic>
    </p:spTree>
    <p:extLst>
      <p:ext uri="{BB962C8B-B14F-4D97-AF65-F5344CB8AC3E}">
        <p14:creationId xmlns:p14="http://schemas.microsoft.com/office/powerpoint/2010/main" val="246571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line on a black background&#10;&#10;AI-generated content may be incorrect.">
            <a:extLst>
              <a:ext uri="{FF2B5EF4-FFF2-40B4-BE49-F238E27FC236}">
                <a16:creationId xmlns:a16="http://schemas.microsoft.com/office/drawing/2014/main" id="{42FFA63A-E413-EA0E-7D70-F66296862D7E}"/>
              </a:ext>
            </a:extLst>
          </p:cNvPr>
          <p:cNvPicPr>
            <a:picLocks noChangeAspect="1"/>
          </p:cNvPicPr>
          <p:nvPr/>
        </p:nvPicPr>
        <p:blipFill>
          <a:blip r:embed="rId3"/>
          <a:stretch>
            <a:fillRect/>
          </a:stretch>
        </p:blipFill>
        <p:spPr>
          <a:xfrm>
            <a:off x="8247364" y="-467360"/>
            <a:ext cx="6433835" cy="4428127"/>
          </a:xfrm>
          <a:prstGeom prst="rect">
            <a:avLst/>
          </a:prstGeom>
        </p:spPr>
      </p:pic>
      <p:pic>
        <p:nvPicPr>
          <p:cNvPr id="6" name="Picture 5" descr="A stack of money with rubber bands&#10;&#10;AI-generated content may be incorrect.">
            <a:extLst>
              <a:ext uri="{FF2B5EF4-FFF2-40B4-BE49-F238E27FC236}">
                <a16:creationId xmlns:a16="http://schemas.microsoft.com/office/drawing/2014/main" id="{F977D992-53B5-F4E0-4E6E-223F4B1CFEEA}"/>
              </a:ext>
            </a:extLst>
          </p:cNvPr>
          <p:cNvPicPr>
            <a:picLocks noChangeAspect="1"/>
          </p:cNvPicPr>
          <p:nvPr/>
        </p:nvPicPr>
        <p:blipFill>
          <a:blip r:embed="rId4"/>
          <a:stretch>
            <a:fillRect/>
          </a:stretch>
        </p:blipFill>
        <p:spPr>
          <a:xfrm>
            <a:off x="6004560" y="2840442"/>
            <a:ext cx="6573521" cy="4207053"/>
          </a:xfrm>
          <a:prstGeom prst="rect">
            <a:avLst/>
          </a:prstGeom>
        </p:spPr>
      </p:pic>
      <p:sp>
        <p:nvSpPr>
          <p:cNvPr id="3" name="Title 2">
            <a:extLst>
              <a:ext uri="{FF2B5EF4-FFF2-40B4-BE49-F238E27FC236}">
                <a16:creationId xmlns:a16="http://schemas.microsoft.com/office/drawing/2014/main" id="{6424C276-CBD7-3F32-4340-D8200207D3E6}"/>
              </a:ext>
            </a:extLst>
          </p:cNvPr>
          <p:cNvSpPr>
            <a:spLocks noGrp="1"/>
          </p:cNvSpPr>
          <p:nvPr>
            <p:ph type="title"/>
          </p:nvPr>
        </p:nvSpPr>
        <p:spPr>
          <a:xfrm>
            <a:off x="838200" y="806104"/>
            <a:ext cx="10515600" cy="1325563"/>
          </a:xfrm>
        </p:spPr>
        <p:txBody>
          <a:bodyPr>
            <a:normAutofit/>
          </a:bodyPr>
          <a:lstStyle/>
          <a:p>
            <a:r>
              <a:rPr lang="en-US" sz="6400" dirty="0"/>
              <a:t>What is the FAFSA?</a:t>
            </a:r>
          </a:p>
        </p:txBody>
      </p:sp>
      <p:sp>
        <p:nvSpPr>
          <p:cNvPr id="4" name="Title 1">
            <a:extLst>
              <a:ext uri="{FF2B5EF4-FFF2-40B4-BE49-F238E27FC236}">
                <a16:creationId xmlns:a16="http://schemas.microsoft.com/office/drawing/2014/main" id="{7429747F-3B38-CB4C-74E7-BFD133A920FF}"/>
              </a:ext>
            </a:extLst>
          </p:cNvPr>
          <p:cNvSpPr txBox="1">
            <a:spLocks/>
          </p:cNvSpPr>
          <p:nvPr/>
        </p:nvSpPr>
        <p:spPr>
          <a:xfrm>
            <a:off x="838201" y="1814571"/>
            <a:ext cx="7249160" cy="2871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spcAft>
                <a:spcPts val="1000"/>
              </a:spcAft>
              <a:buSzPct val="96000"/>
            </a:pPr>
            <a:r>
              <a:rPr lang="en-US" sz="2000" b="0" dirty="0">
                <a:latin typeface="Noto Serif" panose="02020502060505020204" pitchFamily="18" charset="0"/>
                <a:ea typeface="Noto Serif" panose="02020502060505020204" pitchFamily="18" charset="0"/>
                <a:cs typeface="Noto Serif" panose="02020502060505020204" pitchFamily="18" charset="0"/>
              </a:rPr>
              <a:t>The </a:t>
            </a:r>
            <a:r>
              <a:rPr lang="en-US" sz="2000" dirty="0">
                <a:latin typeface="Noto Serif" panose="02020502060505020204" pitchFamily="18" charset="0"/>
                <a:ea typeface="Noto Serif" panose="02020502060505020204" pitchFamily="18" charset="0"/>
                <a:cs typeface="Noto Serif" panose="02020502060505020204" pitchFamily="18" charset="0"/>
              </a:rPr>
              <a:t>Free Application for Federal Student Aid </a:t>
            </a:r>
            <a:br>
              <a:rPr lang="en-US" sz="2000" dirty="0">
                <a:latin typeface="Noto Serif" panose="02020502060505020204" pitchFamily="18" charset="0"/>
                <a:ea typeface="Noto Serif" panose="02020502060505020204" pitchFamily="18" charset="0"/>
                <a:cs typeface="Noto Serif" panose="02020502060505020204" pitchFamily="18" charset="0"/>
              </a:rPr>
            </a:br>
            <a:r>
              <a:rPr lang="en-US" sz="2000" b="0" dirty="0">
                <a:latin typeface="Noto Serif" panose="02020502060505020204" pitchFamily="18" charset="0"/>
                <a:ea typeface="Noto Serif" panose="02020502060505020204" pitchFamily="18" charset="0"/>
                <a:cs typeface="Noto Serif" panose="02020502060505020204" pitchFamily="18" charset="0"/>
              </a:rPr>
              <a:t>(also known as the FAFSA) is the key to unlocking:</a:t>
            </a:r>
          </a:p>
          <a:p>
            <a:pPr marL="457200" indent="-457200">
              <a:lnSpc>
                <a:spcPct val="100000"/>
              </a:lnSpc>
              <a:spcAft>
                <a:spcPts val="1000"/>
              </a:spcAft>
              <a:buSzPct val="96000"/>
              <a:buFont typeface="Arial" panose="020B0604020202020204" pitchFamily="34" charset="0"/>
              <a:buChar char="•"/>
            </a:pPr>
            <a:r>
              <a:rPr lang="en-US" sz="2000" b="0" dirty="0">
                <a:latin typeface="Noto Serif" panose="02020502060505020204" pitchFamily="18" charset="0"/>
                <a:ea typeface="Noto Serif" panose="02020502060505020204" pitchFamily="18" charset="0"/>
                <a:cs typeface="Noto Serif" panose="02020502060505020204" pitchFamily="18" charset="0"/>
              </a:rPr>
              <a:t>Scholarships like the </a:t>
            </a:r>
            <a:br>
              <a:rPr lang="en-US" sz="2000" b="0" dirty="0">
                <a:latin typeface="Noto Serif" panose="02020502060505020204" pitchFamily="18" charset="0"/>
                <a:ea typeface="Noto Serif" panose="02020502060505020204" pitchFamily="18" charset="0"/>
                <a:cs typeface="Noto Serif" panose="02020502060505020204" pitchFamily="18" charset="0"/>
              </a:rPr>
            </a:br>
            <a:r>
              <a:rPr lang="en-US" sz="2000" b="0" dirty="0">
                <a:latin typeface="Noto Serif" panose="02020502060505020204" pitchFamily="18" charset="0"/>
                <a:ea typeface="Noto Serif" panose="02020502060505020204" pitchFamily="18" charset="0"/>
                <a:cs typeface="Noto Serif" panose="02020502060505020204" pitchFamily="18" charset="0"/>
              </a:rPr>
              <a:t>Michigan Achievement Scholarship</a:t>
            </a:r>
          </a:p>
          <a:p>
            <a:pPr marL="457200" indent="-457200">
              <a:lnSpc>
                <a:spcPct val="100000"/>
              </a:lnSpc>
              <a:spcAft>
                <a:spcPts val="1000"/>
              </a:spcAft>
              <a:buSzPct val="96000"/>
              <a:buFont typeface="Arial" panose="020B0604020202020204" pitchFamily="34" charset="0"/>
              <a:buChar char="•"/>
            </a:pPr>
            <a:r>
              <a:rPr lang="en-US" sz="2000" b="0" dirty="0">
                <a:latin typeface="Noto Serif" panose="02020502060505020204" pitchFamily="18" charset="0"/>
                <a:ea typeface="Noto Serif" panose="02020502060505020204" pitchFamily="18" charset="0"/>
                <a:cs typeface="Noto Serif" panose="02020502060505020204" pitchFamily="18" charset="0"/>
              </a:rPr>
              <a:t>Grants</a:t>
            </a:r>
          </a:p>
          <a:p>
            <a:pPr marL="457200" indent="-457200">
              <a:lnSpc>
                <a:spcPct val="100000"/>
              </a:lnSpc>
              <a:spcAft>
                <a:spcPts val="1000"/>
              </a:spcAft>
              <a:buSzPct val="96000"/>
              <a:buFont typeface="Arial" panose="020B0604020202020204" pitchFamily="34" charset="0"/>
              <a:buChar char="•"/>
            </a:pPr>
            <a:r>
              <a:rPr lang="en-US" sz="2000" b="0" dirty="0">
                <a:latin typeface="Noto Serif" panose="02020502060505020204" pitchFamily="18" charset="0"/>
                <a:ea typeface="Noto Serif" panose="02020502060505020204" pitchFamily="18" charset="0"/>
                <a:cs typeface="Noto Serif" panose="02020502060505020204" pitchFamily="18" charset="0"/>
              </a:rPr>
              <a:t>Loans</a:t>
            </a:r>
          </a:p>
          <a:p>
            <a:pPr marL="457200" indent="-457200">
              <a:lnSpc>
                <a:spcPct val="100000"/>
              </a:lnSpc>
              <a:spcAft>
                <a:spcPts val="1000"/>
              </a:spcAft>
              <a:buSzPct val="96000"/>
              <a:buFont typeface="Arial" panose="020B0604020202020204" pitchFamily="34" charset="0"/>
              <a:buChar char="•"/>
            </a:pPr>
            <a:r>
              <a:rPr lang="en-US" sz="2000" b="0" dirty="0">
                <a:latin typeface="Noto Serif" panose="02020502060505020204" pitchFamily="18" charset="0"/>
                <a:ea typeface="Noto Serif" panose="02020502060505020204" pitchFamily="18" charset="0"/>
                <a:cs typeface="Noto Serif" panose="02020502060505020204" pitchFamily="18" charset="0"/>
              </a:rPr>
              <a:t>Work-study funds</a:t>
            </a:r>
          </a:p>
        </p:txBody>
      </p:sp>
      <p:sp>
        <p:nvSpPr>
          <p:cNvPr id="5" name="Title 1">
            <a:extLst>
              <a:ext uri="{FF2B5EF4-FFF2-40B4-BE49-F238E27FC236}">
                <a16:creationId xmlns:a16="http://schemas.microsoft.com/office/drawing/2014/main" id="{EAFD7BBE-C533-748E-2375-1634D1FA8A5F}"/>
              </a:ext>
            </a:extLst>
          </p:cNvPr>
          <p:cNvSpPr txBox="1">
            <a:spLocks/>
          </p:cNvSpPr>
          <p:nvPr/>
        </p:nvSpPr>
        <p:spPr>
          <a:xfrm>
            <a:off x="838201" y="4719594"/>
            <a:ext cx="5979160" cy="17475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spcAft>
                <a:spcPts val="1000"/>
              </a:spcAft>
              <a:buSzPct val="96000"/>
            </a:pPr>
            <a:r>
              <a:rPr lang="en-US" sz="2000" dirty="0">
                <a:latin typeface="Noto Serif" panose="02020502060505020204" pitchFamily="18" charset="0"/>
                <a:ea typeface="Noto Serif" panose="02020502060505020204" pitchFamily="18" charset="0"/>
                <a:cs typeface="Noto Serif" panose="02020502060505020204" pitchFamily="18" charset="0"/>
              </a:rPr>
              <a:t>Eligibility isn’t based on GPA.</a:t>
            </a:r>
          </a:p>
          <a:p>
            <a:pPr>
              <a:lnSpc>
                <a:spcPct val="100000"/>
              </a:lnSpc>
              <a:spcAft>
                <a:spcPts val="1000"/>
              </a:spcAft>
              <a:buSzPct val="96000"/>
            </a:pPr>
            <a:r>
              <a:rPr lang="en-US" sz="2000" b="0" dirty="0">
                <a:latin typeface="Noto Serif" panose="02020502060505020204" pitchFamily="18" charset="0"/>
                <a:ea typeface="Noto Serif" panose="02020502060505020204" pitchFamily="18" charset="0"/>
                <a:cs typeface="Noto Serif" panose="02020502060505020204" pitchFamily="18" charset="0"/>
              </a:rPr>
              <a:t>And with more money available than ever — plus higher family income limits — your child might qualify for more than you think!</a:t>
            </a:r>
          </a:p>
        </p:txBody>
      </p:sp>
      <p:pic>
        <p:nvPicPr>
          <p:cNvPr id="8" name="Picture 7" descr="A blue line with black background&#10;&#10;AI-generated content may be incorrect.">
            <a:extLst>
              <a:ext uri="{FF2B5EF4-FFF2-40B4-BE49-F238E27FC236}">
                <a16:creationId xmlns:a16="http://schemas.microsoft.com/office/drawing/2014/main" id="{ADB7A678-84B0-8BC4-CF63-5E090A5B62E7}"/>
              </a:ext>
            </a:extLst>
          </p:cNvPr>
          <p:cNvPicPr>
            <a:picLocks noChangeAspect="1"/>
          </p:cNvPicPr>
          <p:nvPr/>
        </p:nvPicPr>
        <p:blipFill>
          <a:blip r:embed="rId5"/>
          <a:stretch>
            <a:fillRect/>
          </a:stretch>
        </p:blipFill>
        <p:spPr>
          <a:xfrm rot="10800000">
            <a:off x="-620150" y="6172473"/>
            <a:ext cx="4201277" cy="3975735"/>
          </a:xfrm>
          <a:prstGeom prst="rect">
            <a:avLst/>
          </a:prstGeom>
        </p:spPr>
      </p:pic>
    </p:spTree>
    <p:extLst>
      <p:ext uri="{BB962C8B-B14F-4D97-AF65-F5344CB8AC3E}">
        <p14:creationId xmlns:p14="http://schemas.microsoft.com/office/powerpoint/2010/main" val="2239811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2F6F-CC8C-6430-30E2-4D89F6B8DB9C}"/>
              </a:ext>
            </a:extLst>
          </p:cNvPr>
          <p:cNvSpPr>
            <a:spLocks noGrp="1"/>
          </p:cNvSpPr>
          <p:nvPr>
            <p:ph type="title"/>
          </p:nvPr>
        </p:nvSpPr>
        <p:spPr>
          <a:xfrm>
            <a:off x="619369" y="1085563"/>
            <a:ext cx="10515600" cy="1399760"/>
          </a:xfrm>
        </p:spPr>
        <p:txBody>
          <a:bodyPr>
            <a:normAutofit/>
          </a:bodyPr>
          <a:lstStyle/>
          <a:p>
            <a:pPr>
              <a:lnSpc>
                <a:spcPct val="100000"/>
              </a:lnSpc>
            </a:pPr>
            <a:r>
              <a:rPr lang="en-US" sz="6400" dirty="0"/>
              <a:t>2 Steps to filling out the FAFSA</a:t>
            </a:r>
          </a:p>
        </p:txBody>
      </p:sp>
      <p:pic>
        <p:nvPicPr>
          <p:cNvPr id="4" name="Picture 3" descr="A couple of women looking at papers&#10;&#10;AI-generated content may be incorrect.">
            <a:extLst>
              <a:ext uri="{FF2B5EF4-FFF2-40B4-BE49-F238E27FC236}">
                <a16:creationId xmlns:a16="http://schemas.microsoft.com/office/drawing/2014/main" id="{BB49D02F-05CB-EACD-FBE4-9CC375E341BB}"/>
              </a:ext>
            </a:extLst>
          </p:cNvPr>
          <p:cNvPicPr>
            <a:picLocks noChangeAspect="1"/>
          </p:cNvPicPr>
          <p:nvPr/>
        </p:nvPicPr>
        <p:blipFill>
          <a:blip r:embed="rId3"/>
          <a:stretch>
            <a:fillRect/>
          </a:stretch>
        </p:blipFill>
        <p:spPr>
          <a:xfrm>
            <a:off x="5236307" y="2649354"/>
            <a:ext cx="7401909" cy="4526852"/>
          </a:xfrm>
          <a:prstGeom prst="rect">
            <a:avLst/>
          </a:prstGeom>
          <a:effectLst>
            <a:outerShdw blurRad="428361" dist="38100" dir="13500000" algn="br" rotWithShape="0">
              <a:prstClr val="black">
                <a:alpha val="40000"/>
              </a:prstClr>
            </a:outerShdw>
          </a:effectLst>
        </p:spPr>
      </p:pic>
      <p:pic>
        <p:nvPicPr>
          <p:cNvPr id="5" name="Picture 4" descr="A blue line with black background&#10;&#10;AI-generated content may be incorrect.">
            <a:extLst>
              <a:ext uri="{FF2B5EF4-FFF2-40B4-BE49-F238E27FC236}">
                <a16:creationId xmlns:a16="http://schemas.microsoft.com/office/drawing/2014/main" id="{ADCA3D6C-F8FF-70EB-AC10-F4B5ED3A1F92}"/>
              </a:ext>
            </a:extLst>
          </p:cNvPr>
          <p:cNvPicPr>
            <a:picLocks noChangeAspect="1"/>
          </p:cNvPicPr>
          <p:nvPr/>
        </p:nvPicPr>
        <p:blipFill>
          <a:blip r:embed="rId4"/>
          <a:stretch>
            <a:fillRect/>
          </a:stretch>
        </p:blipFill>
        <p:spPr>
          <a:xfrm>
            <a:off x="9354751" y="-2344065"/>
            <a:ext cx="5409410" cy="5119010"/>
          </a:xfrm>
          <a:prstGeom prst="rect">
            <a:avLst/>
          </a:prstGeom>
        </p:spPr>
      </p:pic>
      <p:sp>
        <p:nvSpPr>
          <p:cNvPr id="6" name="Title 1">
            <a:extLst>
              <a:ext uri="{FF2B5EF4-FFF2-40B4-BE49-F238E27FC236}">
                <a16:creationId xmlns:a16="http://schemas.microsoft.com/office/drawing/2014/main" id="{E34FBC06-CEB2-DD5A-95EB-5CC4DA0909C9}"/>
              </a:ext>
            </a:extLst>
          </p:cNvPr>
          <p:cNvSpPr txBox="1">
            <a:spLocks/>
          </p:cNvSpPr>
          <p:nvPr/>
        </p:nvSpPr>
        <p:spPr>
          <a:xfrm>
            <a:off x="619369" y="2540000"/>
            <a:ext cx="6285928" cy="34593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marL="457200" indent="-457200">
              <a:lnSpc>
                <a:spcPct val="100000"/>
              </a:lnSpc>
              <a:spcAft>
                <a:spcPts val="1800"/>
              </a:spcAft>
              <a:buSzPct val="96000"/>
              <a:buFont typeface="+mj-lt"/>
              <a:buAutoNum type="arabicPeriod"/>
            </a:pPr>
            <a:r>
              <a:rPr lang="en-US" sz="2600" b="0" dirty="0">
                <a:latin typeface="Noto Serif" panose="02020502060505020204" pitchFamily="18" charset="0"/>
                <a:ea typeface="Noto Serif" panose="02020502060505020204" pitchFamily="18" charset="0"/>
                <a:cs typeface="Noto Serif" panose="02020502060505020204" pitchFamily="18" charset="0"/>
              </a:rPr>
              <a:t>Create </a:t>
            </a:r>
            <a:r>
              <a:rPr lang="en-US" sz="2600" dirty="0" err="1">
                <a:latin typeface="Noto Serif" panose="02020502060505020204" pitchFamily="18" charset="0"/>
                <a:ea typeface="Noto Serif" panose="02020502060505020204" pitchFamily="18" charset="0"/>
                <a:cs typeface="Noto Serif" panose="02020502060505020204" pitchFamily="18" charset="0"/>
              </a:rPr>
              <a:t>StudentAid.gov</a:t>
            </a:r>
            <a:r>
              <a:rPr lang="en-US" sz="2600" dirty="0">
                <a:latin typeface="Noto Serif" panose="02020502060505020204" pitchFamily="18" charset="0"/>
                <a:ea typeface="Noto Serif" panose="02020502060505020204" pitchFamily="18" charset="0"/>
                <a:cs typeface="Noto Serif" panose="02020502060505020204" pitchFamily="18" charset="0"/>
              </a:rPr>
              <a:t> </a:t>
            </a:r>
            <a:r>
              <a:rPr lang="en-US" sz="2600" b="0" dirty="0">
                <a:latin typeface="Noto Serif" panose="02020502060505020204" pitchFamily="18" charset="0"/>
                <a:ea typeface="Noto Serif" panose="02020502060505020204" pitchFamily="18" charset="0"/>
                <a:cs typeface="Noto Serif" panose="02020502060505020204" pitchFamily="18" charset="0"/>
              </a:rPr>
              <a:t>accounts</a:t>
            </a:r>
            <a:br>
              <a:rPr lang="en-US" sz="2600" b="0" dirty="0">
                <a:latin typeface="Noto Serif" panose="02020502060505020204" pitchFamily="18" charset="0"/>
                <a:ea typeface="Noto Serif" panose="02020502060505020204" pitchFamily="18" charset="0"/>
                <a:cs typeface="Noto Serif" panose="02020502060505020204" pitchFamily="18" charset="0"/>
              </a:rPr>
            </a:br>
            <a:r>
              <a:rPr lang="en-US" sz="2600" b="0" dirty="0">
                <a:latin typeface="Noto Serif" panose="02020502060505020204" pitchFamily="18" charset="0"/>
                <a:ea typeface="Noto Serif" panose="02020502060505020204" pitchFamily="18" charset="0"/>
                <a:cs typeface="Noto Serif" panose="02020502060505020204" pitchFamily="18" charset="0"/>
              </a:rPr>
              <a:t>for you and your child.</a:t>
            </a:r>
          </a:p>
          <a:p>
            <a:pPr marL="457200" indent="-457200">
              <a:lnSpc>
                <a:spcPct val="100000"/>
              </a:lnSpc>
              <a:spcAft>
                <a:spcPts val="1800"/>
              </a:spcAft>
              <a:buSzPct val="96000"/>
              <a:buFont typeface="+mj-lt"/>
              <a:buAutoNum type="arabicPeriod"/>
            </a:pPr>
            <a:r>
              <a:rPr lang="en-US" sz="2600" b="0" dirty="0">
                <a:latin typeface="Noto Serif" panose="02020502060505020204" pitchFamily="18" charset="0"/>
                <a:ea typeface="Noto Serif" panose="02020502060505020204" pitchFamily="18" charset="0"/>
                <a:cs typeface="Noto Serif" panose="02020502060505020204" pitchFamily="18" charset="0"/>
              </a:rPr>
              <a:t>Fill out the </a:t>
            </a:r>
            <a:r>
              <a:rPr lang="en-US" sz="2600" dirty="0">
                <a:latin typeface="Noto Serif" panose="02020502060505020204" pitchFamily="18" charset="0"/>
                <a:ea typeface="Noto Serif" panose="02020502060505020204" pitchFamily="18" charset="0"/>
                <a:cs typeface="Noto Serif" panose="02020502060505020204" pitchFamily="18" charset="0"/>
              </a:rPr>
              <a:t>FAFSA</a:t>
            </a:r>
            <a:r>
              <a:rPr lang="en-US" sz="2600" b="0" dirty="0">
                <a:latin typeface="Noto Serif" panose="02020502060505020204" pitchFamily="18" charset="0"/>
                <a:ea typeface="Noto Serif" panose="02020502060505020204" pitchFamily="18" charset="0"/>
                <a:cs typeface="Noto Serif" panose="02020502060505020204" pitchFamily="18" charset="0"/>
              </a:rPr>
              <a:t> together. </a:t>
            </a:r>
            <a:br>
              <a:rPr lang="en-US" sz="2600" b="0" dirty="0">
                <a:latin typeface="Noto Serif" panose="02020502060505020204" pitchFamily="18" charset="0"/>
                <a:ea typeface="Noto Serif" panose="02020502060505020204" pitchFamily="18" charset="0"/>
                <a:cs typeface="Noto Serif" panose="02020502060505020204" pitchFamily="18" charset="0"/>
              </a:rPr>
            </a:br>
            <a:r>
              <a:rPr lang="en-US" sz="2600" b="0" dirty="0">
                <a:latin typeface="Noto Serif" panose="02020502060505020204" pitchFamily="18" charset="0"/>
                <a:ea typeface="Noto Serif" panose="02020502060505020204" pitchFamily="18" charset="0"/>
                <a:cs typeface="Noto Serif" panose="02020502060505020204" pitchFamily="18" charset="0"/>
              </a:rPr>
              <a:t>The simplified form is only </a:t>
            </a:r>
            <a:br>
              <a:rPr lang="en-US" sz="2600" b="0" dirty="0">
                <a:latin typeface="Noto Serif" panose="02020502060505020204" pitchFamily="18" charset="0"/>
                <a:ea typeface="Noto Serif" panose="02020502060505020204" pitchFamily="18" charset="0"/>
                <a:cs typeface="Noto Serif" panose="02020502060505020204" pitchFamily="18" charset="0"/>
              </a:rPr>
            </a:br>
            <a:r>
              <a:rPr lang="en-US" sz="2600" b="0" dirty="0">
                <a:latin typeface="Noto Serif" panose="02020502060505020204" pitchFamily="18" charset="0"/>
                <a:ea typeface="Noto Serif" panose="02020502060505020204" pitchFamily="18" charset="0"/>
                <a:cs typeface="Noto Serif" panose="02020502060505020204" pitchFamily="18" charset="0"/>
              </a:rPr>
              <a:t>36 questions and takes most families 30 minutes or less </a:t>
            </a:r>
            <a:br>
              <a:rPr lang="en-US" sz="2600" b="0" dirty="0">
                <a:latin typeface="Noto Serif" panose="02020502060505020204" pitchFamily="18" charset="0"/>
                <a:ea typeface="Noto Serif" panose="02020502060505020204" pitchFamily="18" charset="0"/>
                <a:cs typeface="Noto Serif" panose="02020502060505020204" pitchFamily="18" charset="0"/>
              </a:rPr>
            </a:br>
            <a:r>
              <a:rPr lang="en-US" sz="2600" b="0" dirty="0">
                <a:latin typeface="Noto Serif" panose="02020502060505020204" pitchFamily="18" charset="0"/>
                <a:ea typeface="Noto Serif" panose="02020502060505020204" pitchFamily="18" charset="0"/>
                <a:cs typeface="Noto Serif" panose="02020502060505020204" pitchFamily="18" charset="0"/>
              </a:rPr>
              <a:t>to complete.</a:t>
            </a:r>
          </a:p>
        </p:txBody>
      </p:sp>
    </p:spTree>
    <p:extLst>
      <p:ext uri="{BB962C8B-B14F-4D97-AF65-F5344CB8AC3E}">
        <p14:creationId xmlns:p14="http://schemas.microsoft.com/office/powerpoint/2010/main" val="1278385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en line on a black background&#10;&#10;AI-generated content may be incorrect.">
            <a:extLst>
              <a:ext uri="{FF2B5EF4-FFF2-40B4-BE49-F238E27FC236}">
                <a16:creationId xmlns:a16="http://schemas.microsoft.com/office/drawing/2014/main" id="{87AFB629-2234-D264-A69A-9F50608B739A}"/>
              </a:ext>
            </a:extLst>
          </p:cNvPr>
          <p:cNvPicPr>
            <a:picLocks noChangeAspect="1"/>
          </p:cNvPicPr>
          <p:nvPr/>
        </p:nvPicPr>
        <p:blipFill>
          <a:blip r:embed="rId3"/>
          <a:stretch>
            <a:fillRect/>
          </a:stretch>
        </p:blipFill>
        <p:spPr>
          <a:xfrm>
            <a:off x="9316721" y="-2286487"/>
            <a:ext cx="7272018" cy="5005011"/>
          </a:xfrm>
          <a:prstGeom prst="rect">
            <a:avLst/>
          </a:prstGeom>
        </p:spPr>
      </p:pic>
      <p:sp>
        <p:nvSpPr>
          <p:cNvPr id="3" name="Title 2">
            <a:extLst>
              <a:ext uri="{FF2B5EF4-FFF2-40B4-BE49-F238E27FC236}">
                <a16:creationId xmlns:a16="http://schemas.microsoft.com/office/drawing/2014/main" id="{0898137D-3DB6-0325-A771-9E9C873B10BA}"/>
              </a:ext>
            </a:extLst>
          </p:cNvPr>
          <p:cNvSpPr>
            <a:spLocks noGrp="1"/>
          </p:cNvSpPr>
          <p:nvPr>
            <p:ph type="title"/>
          </p:nvPr>
        </p:nvSpPr>
        <p:spPr>
          <a:xfrm>
            <a:off x="838200" y="954270"/>
            <a:ext cx="10515600" cy="1325563"/>
          </a:xfrm>
        </p:spPr>
        <p:txBody>
          <a:bodyPr>
            <a:normAutofit/>
          </a:bodyPr>
          <a:lstStyle/>
          <a:p>
            <a:r>
              <a:rPr lang="en-US" sz="6400" dirty="0"/>
              <a:t>FAFSA Timeline</a:t>
            </a:r>
          </a:p>
        </p:txBody>
      </p:sp>
      <p:sp>
        <p:nvSpPr>
          <p:cNvPr id="4" name="Title 1">
            <a:extLst>
              <a:ext uri="{FF2B5EF4-FFF2-40B4-BE49-F238E27FC236}">
                <a16:creationId xmlns:a16="http://schemas.microsoft.com/office/drawing/2014/main" id="{B213485A-F7E9-9994-9668-66B3800CA699}"/>
              </a:ext>
            </a:extLst>
          </p:cNvPr>
          <p:cNvSpPr txBox="1">
            <a:spLocks/>
          </p:cNvSpPr>
          <p:nvPr/>
        </p:nvSpPr>
        <p:spPr>
          <a:xfrm>
            <a:off x="838201" y="2135213"/>
            <a:ext cx="3510280" cy="12836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buSzPct val="96000"/>
            </a:pPr>
            <a:r>
              <a:rPr lang="en-US" sz="4000" dirty="0">
                <a:ea typeface="Noto Serif" panose="02020502060505020204" pitchFamily="18" charset="0"/>
                <a:cs typeface="Noto Serif" panose="02020502060505020204" pitchFamily="18" charset="0"/>
              </a:rPr>
              <a:t>September</a:t>
            </a:r>
          </a:p>
          <a:p>
            <a:pPr>
              <a:lnSpc>
                <a:spcPct val="100000"/>
              </a:lnSpc>
              <a:buSzPct val="96000"/>
            </a:pPr>
            <a:r>
              <a:rPr lang="en-US" sz="2500" b="0" dirty="0">
                <a:latin typeface="Noto Serif" panose="02020502060505020204" pitchFamily="18" charset="0"/>
                <a:ea typeface="Noto Serif" panose="02020502060505020204" pitchFamily="18" charset="0"/>
                <a:cs typeface="Noto Serif" panose="02020502060505020204" pitchFamily="18" charset="0"/>
              </a:rPr>
              <a:t>FAFSA Opens!</a:t>
            </a:r>
          </a:p>
        </p:txBody>
      </p:sp>
      <p:sp>
        <p:nvSpPr>
          <p:cNvPr id="6" name="Title 1">
            <a:extLst>
              <a:ext uri="{FF2B5EF4-FFF2-40B4-BE49-F238E27FC236}">
                <a16:creationId xmlns:a16="http://schemas.microsoft.com/office/drawing/2014/main" id="{48D5A2CE-A057-62D3-95CD-7ABA3E661A7B}"/>
              </a:ext>
            </a:extLst>
          </p:cNvPr>
          <p:cNvSpPr txBox="1">
            <a:spLocks/>
          </p:cNvSpPr>
          <p:nvPr/>
        </p:nvSpPr>
        <p:spPr>
          <a:xfrm>
            <a:off x="838200" y="3281680"/>
            <a:ext cx="5156199" cy="16036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buSzPct val="96000"/>
            </a:pPr>
            <a:r>
              <a:rPr lang="en-US" sz="4000" dirty="0">
                <a:ea typeface="Noto Serif" panose="02020502060505020204" pitchFamily="18" charset="0"/>
                <a:cs typeface="Noto Serif" panose="02020502060505020204" pitchFamily="18" charset="0"/>
              </a:rPr>
              <a:t>October-December</a:t>
            </a:r>
          </a:p>
          <a:p>
            <a:pPr>
              <a:lnSpc>
                <a:spcPct val="100000"/>
              </a:lnSpc>
              <a:buSzPct val="96000"/>
            </a:pPr>
            <a:r>
              <a:rPr lang="en-US" sz="2500" b="0" dirty="0">
                <a:latin typeface="Noto Serif" panose="02020502060505020204" pitchFamily="18" charset="0"/>
                <a:ea typeface="Noto Serif" panose="02020502060505020204" pitchFamily="18" charset="0"/>
                <a:cs typeface="Noto Serif" panose="02020502060505020204" pitchFamily="18" charset="0"/>
              </a:rPr>
              <a:t>Submit the FAFSA early for the most opportunities.</a:t>
            </a:r>
          </a:p>
        </p:txBody>
      </p:sp>
      <p:sp>
        <p:nvSpPr>
          <p:cNvPr id="7" name="Title 1">
            <a:extLst>
              <a:ext uri="{FF2B5EF4-FFF2-40B4-BE49-F238E27FC236}">
                <a16:creationId xmlns:a16="http://schemas.microsoft.com/office/drawing/2014/main" id="{4BAC120D-1F02-1F3C-9A8B-ED3870003704}"/>
              </a:ext>
            </a:extLst>
          </p:cNvPr>
          <p:cNvSpPr txBox="1">
            <a:spLocks/>
          </p:cNvSpPr>
          <p:nvPr/>
        </p:nvSpPr>
        <p:spPr>
          <a:xfrm>
            <a:off x="838200" y="4824388"/>
            <a:ext cx="5156199" cy="16036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buSzPct val="96000"/>
            </a:pPr>
            <a:r>
              <a:rPr lang="en-US" sz="4000" dirty="0">
                <a:ea typeface="Noto Serif" panose="02020502060505020204" pitchFamily="18" charset="0"/>
                <a:cs typeface="Noto Serif" panose="02020502060505020204" pitchFamily="18" charset="0"/>
              </a:rPr>
              <a:t>January-March</a:t>
            </a:r>
          </a:p>
          <a:p>
            <a:pPr>
              <a:lnSpc>
                <a:spcPct val="100000"/>
              </a:lnSpc>
              <a:buSzPct val="96000"/>
            </a:pPr>
            <a:r>
              <a:rPr lang="en-US" sz="2500" b="0" dirty="0">
                <a:latin typeface="Noto Serif" panose="02020502060505020204" pitchFamily="18" charset="0"/>
                <a:ea typeface="Noto Serif" panose="02020502060505020204" pitchFamily="18" charset="0"/>
                <a:cs typeface="Noto Serif" panose="02020502060505020204" pitchFamily="18" charset="0"/>
              </a:rPr>
              <a:t>Review and compare financial aid offers.</a:t>
            </a:r>
          </a:p>
        </p:txBody>
      </p:sp>
      <p:sp>
        <p:nvSpPr>
          <p:cNvPr id="8" name="Title 1">
            <a:extLst>
              <a:ext uri="{FF2B5EF4-FFF2-40B4-BE49-F238E27FC236}">
                <a16:creationId xmlns:a16="http://schemas.microsoft.com/office/drawing/2014/main" id="{42051C6F-0A1D-E0DA-AE30-9A832F01CBFD}"/>
              </a:ext>
            </a:extLst>
          </p:cNvPr>
          <p:cNvSpPr txBox="1">
            <a:spLocks/>
          </p:cNvSpPr>
          <p:nvPr/>
        </p:nvSpPr>
        <p:spPr>
          <a:xfrm>
            <a:off x="6416040" y="2135212"/>
            <a:ext cx="5308599" cy="22234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buSzPct val="96000"/>
            </a:pPr>
            <a:r>
              <a:rPr lang="en-US" sz="4000" dirty="0">
                <a:ea typeface="Noto Serif" panose="02020502060505020204" pitchFamily="18" charset="0"/>
                <a:cs typeface="Noto Serif" panose="02020502060505020204" pitchFamily="18" charset="0"/>
              </a:rPr>
              <a:t>April-May</a:t>
            </a:r>
          </a:p>
          <a:p>
            <a:pPr>
              <a:lnSpc>
                <a:spcPct val="100000"/>
              </a:lnSpc>
              <a:buSzPct val="96000"/>
            </a:pPr>
            <a:r>
              <a:rPr lang="en-US" sz="2500" b="0" dirty="0">
                <a:latin typeface="Noto Serif" panose="02020502060505020204" pitchFamily="18" charset="0"/>
                <a:ea typeface="Noto Serif" panose="02020502060505020204" pitchFamily="18" charset="0"/>
                <a:cs typeface="Noto Serif" panose="02020502060505020204" pitchFamily="18" charset="0"/>
              </a:rPr>
              <a:t>Finalize post-high school plans.</a:t>
            </a:r>
            <a:br>
              <a:rPr lang="en-US" sz="2500" b="0" dirty="0">
                <a:latin typeface="Noto Serif" panose="02020502060505020204" pitchFamily="18" charset="0"/>
                <a:ea typeface="Noto Serif" panose="02020502060505020204" pitchFamily="18" charset="0"/>
                <a:cs typeface="Noto Serif" panose="02020502060505020204" pitchFamily="18" charset="0"/>
              </a:rPr>
            </a:br>
            <a:r>
              <a:rPr lang="en-US" sz="2500" b="0" i="1" dirty="0">
                <a:latin typeface="Noto Serif" panose="02020502060505020204" pitchFamily="18" charset="0"/>
                <a:ea typeface="Noto Serif" panose="02020502060505020204" pitchFamily="18" charset="0"/>
                <a:cs typeface="Noto Serif" panose="02020502060505020204" pitchFamily="18" charset="0"/>
              </a:rPr>
              <a:t>(Last chance to file the FAFSA before graduation.)</a:t>
            </a:r>
          </a:p>
        </p:txBody>
      </p:sp>
      <p:sp>
        <p:nvSpPr>
          <p:cNvPr id="9" name="Title 1">
            <a:extLst>
              <a:ext uri="{FF2B5EF4-FFF2-40B4-BE49-F238E27FC236}">
                <a16:creationId xmlns:a16="http://schemas.microsoft.com/office/drawing/2014/main" id="{90034815-F02C-5D0D-0147-B05FAA151C6B}"/>
              </a:ext>
            </a:extLst>
          </p:cNvPr>
          <p:cNvSpPr txBox="1">
            <a:spLocks/>
          </p:cNvSpPr>
          <p:nvPr/>
        </p:nvSpPr>
        <p:spPr>
          <a:xfrm>
            <a:off x="6416040" y="4063194"/>
            <a:ext cx="5156199" cy="16036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buSzPct val="96000"/>
            </a:pPr>
            <a:r>
              <a:rPr lang="en-US" sz="4000" dirty="0">
                <a:ea typeface="Noto Serif" panose="02020502060505020204" pitchFamily="18" charset="0"/>
                <a:cs typeface="Noto Serif" panose="02020502060505020204" pitchFamily="18" charset="0"/>
              </a:rPr>
              <a:t>Spring</a:t>
            </a:r>
          </a:p>
          <a:p>
            <a:pPr>
              <a:lnSpc>
                <a:spcPct val="100000"/>
              </a:lnSpc>
              <a:buSzPct val="96000"/>
            </a:pPr>
            <a:r>
              <a:rPr lang="en-US" sz="2500" b="0" dirty="0">
                <a:latin typeface="Noto Serif" panose="02020502060505020204" pitchFamily="18" charset="0"/>
                <a:ea typeface="Noto Serif" panose="02020502060505020204" pitchFamily="18" charset="0"/>
                <a:cs typeface="Noto Serif" panose="02020502060505020204" pitchFamily="18" charset="0"/>
              </a:rPr>
              <a:t>Celebrate their graduation </a:t>
            </a:r>
            <a:br>
              <a:rPr lang="en-US" sz="2500" b="0" dirty="0">
                <a:latin typeface="Noto Serif" panose="02020502060505020204" pitchFamily="18" charset="0"/>
                <a:ea typeface="Noto Serif" panose="02020502060505020204" pitchFamily="18" charset="0"/>
                <a:cs typeface="Noto Serif" panose="02020502060505020204" pitchFamily="18" charset="0"/>
              </a:rPr>
            </a:br>
            <a:r>
              <a:rPr lang="en-US" sz="2500" b="0" dirty="0">
                <a:latin typeface="Noto Serif" panose="02020502060505020204" pitchFamily="18" charset="0"/>
                <a:ea typeface="Noto Serif" panose="02020502060505020204" pitchFamily="18" charset="0"/>
                <a:cs typeface="Noto Serif" panose="02020502060505020204" pitchFamily="18" charset="0"/>
              </a:rPr>
              <a:t>and future!</a:t>
            </a:r>
          </a:p>
        </p:txBody>
      </p:sp>
      <p:pic>
        <p:nvPicPr>
          <p:cNvPr id="13" name="Picture 12" descr="A green square with black background&#10;&#10;AI-generated content may be incorrect.">
            <a:extLst>
              <a:ext uri="{FF2B5EF4-FFF2-40B4-BE49-F238E27FC236}">
                <a16:creationId xmlns:a16="http://schemas.microsoft.com/office/drawing/2014/main" id="{916CE0F4-EF5C-76D4-EAFE-7F7BCC2A087D}"/>
              </a:ext>
            </a:extLst>
          </p:cNvPr>
          <p:cNvPicPr>
            <a:picLocks noChangeAspect="1"/>
          </p:cNvPicPr>
          <p:nvPr/>
        </p:nvPicPr>
        <p:blipFill>
          <a:blip r:embed="rId4"/>
          <a:stretch>
            <a:fillRect/>
          </a:stretch>
        </p:blipFill>
        <p:spPr>
          <a:xfrm>
            <a:off x="2157283" y="5777816"/>
            <a:ext cx="11067676" cy="4549975"/>
          </a:xfrm>
          <a:prstGeom prst="rect">
            <a:avLst/>
          </a:prstGeom>
          <a:effectLst/>
        </p:spPr>
      </p:pic>
    </p:spTree>
    <p:extLst>
      <p:ext uri="{BB962C8B-B14F-4D97-AF65-F5344CB8AC3E}">
        <p14:creationId xmlns:p14="http://schemas.microsoft.com/office/powerpoint/2010/main" val="1543124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line with black background&#10;&#10;AI-generated content may be incorrect.">
            <a:extLst>
              <a:ext uri="{FF2B5EF4-FFF2-40B4-BE49-F238E27FC236}">
                <a16:creationId xmlns:a16="http://schemas.microsoft.com/office/drawing/2014/main" id="{A1190210-3773-16B4-889E-5077BA740EA4}"/>
              </a:ext>
            </a:extLst>
          </p:cNvPr>
          <p:cNvPicPr>
            <a:picLocks noChangeAspect="1"/>
          </p:cNvPicPr>
          <p:nvPr/>
        </p:nvPicPr>
        <p:blipFill>
          <a:blip r:embed="rId3"/>
          <a:stretch>
            <a:fillRect/>
          </a:stretch>
        </p:blipFill>
        <p:spPr>
          <a:xfrm>
            <a:off x="9542320" y="-2101788"/>
            <a:ext cx="5409410" cy="5119010"/>
          </a:xfrm>
          <a:prstGeom prst="rect">
            <a:avLst/>
          </a:prstGeom>
        </p:spPr>
      </p:pic>
      <p:sp>
        <p:nvSpPr>
          <p:cNvPr id="6" name="Title 3">
            <a:extLst>
              <a:ext uri="{FF2B5EF4-FFF2-40B4-BE49-F238E27FC236}">
                <a16:creationId xmlns:a16="http://schemas.microsoft.com/office/drawing/2014/main" id="{90592255-A0D1-8B6B-124A-867D8291F47A}"/>
              </a:ext>
            </a:extLst>
          </p:cNvPr>
          <p:cNvSpPr txBox="1">
            <a:spLocks/>
          </p:cNvSpPr>
          <p:nvPr/>
        </p:nvSpPr>
        <p:spPr>
          <a:xfrm>
            <a:off x="0" y="3091890"/>
            <a:ext cx="12192000" cy="698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80000"/>
              </a:lnSpc>
            </a:pPr>
            <a:r>
              <a:rPr lang="en-US" sz="4200" b="0" dirty="0">
                <a:latin typeface="Noto Serif" panose="02020502060505020204" pitchFamily="18" charset="0"/>
                <a:ea typeface="Noto Serif" panose="02020502060505020204" pitchFamily="18" charset="0"/>
                <a:cs typeface="Noto Serif" panose="02020502060505020204" pitchFamily="18" charset="0"/>
              </a:rPr>
              <a:t>Fill out the FAFSA today!</a:t>
            </a:r>
          </a:p>
        </p:txBody>
      </p:sp>
      <p:pic>
        <p:nvPicPr>
          <p:cNvPr id="8" name="Picture 7" descr="A green square with black background&#10;&#10;AI-generated content may be incorrect.">
            <a:extLst>
              <a:ext uri="{FF2B5EF4-FFF2-40B4-BE49-F238E27FC236}">
                <a16:creationId xmlns:a16="http://schemas.microsoft.com/office/drawing/2014/main" id="{D8D31767-2485-35CA-5E88-8E0FC316E9A3}"/>
              </a:ext>
            </a:extLst>
          </p:cNvPr>
          <p:cNvPicPr>
            <a:picLocks noChangeAspect="1"/>
          </p:cNvPicPr>
          <p:nvPr/>
        </p:nvPicPr>
        <p:blipFill>
          <a:blip r:embed="rId4"/>
          <a:stretch>
            <a:fillRect/>
          </a:stretch>
        </p:blipFill>
        <p:spPr>
          <a:xfrm>
            <a:off x="-9328608" y="5332978"/>
            <a:ext cx="11067676" cy="4549975"/>
          </a:xfrm>
          <a:prstGeom prst="rect">
            <a:avLst/>
          </a:prstGeom>
        </p:spPr>
      </p:pic>
      <p:sp>
        <p:nvSpPr>
          <p:cNvPr id="11" name="Title 10">
            <a:extLst>
              <a:ext uri="{FF2B5EF4-FFF2-40B4-BE49-F238E27FC236}">
                <a16:creationId xmlns:a16="http://schemas.microsoft.com/office/drawing/2014/main" id="{F3F7AAF7-BCC4-2683-9046-C2203956EC42}"/>
              </a:ext>
            </a:extLst>
          </p:cNvPr>
          <p:cNvSpPr>
            <a:spLocks noGrp="1"/>
          </p:cNvSpPr>
          <p:nvPr>
            <p:ph type="title"/>
          </p:nvPr>
        </p:nvSpPr>
        <p:spPr>
          <a:xfrm>
            <a:off x="0" y="1404136"/>
            <a:ext cx="12192000" cy="2099237"/>
          </a:xfrm>
        </p:spPr>
        <p:txBody>
          <a:bodyPr>
            <a:normAutofit/>
          </a:bodyPr>
          <a:lstStyle/>
          <a:p>
            <a:pPr algn="ctr">
              <a:lnSpc>
                <a:spcPct val="100000"/>
              </a:lnSpc>
            </a:pPr>
            <a:r>
              <a:rPr lang="en-US" sz="12000" dirty="0"/>
              <a:t>You’ve got this!</a:t>
            </a:r>
          </a:p>
        </p:txBody>
      </p:sp>
      <p:sp>
        <p:nvSpPr>
          <p:cNvPr id="12" name="Title 3">
            <a:extLst>
              <a:ext uri="{FF2B5EF4-FFF2-40B4-BE49-F238E27FC236}">
                <a16:creationId xmlns:a16="http://schemas.microsoft.com/office/drawing/2014/main" id="{6C4171E9-64CC-9B2F-6174-221191EA1ACC}"/>
              </a:ext>
            </a:extLst>
          </p:cNvPr>
          <p:cNvSpPr txBox="1">
            <a:spLocks/>
          </p:cNvSpPr>
          <p:nvPr/>
        </p:nvSpPr>
        <p:spPr>
          <a:xfrm>
            <a:off x="0" y="4134448"/>
            <a:ext cx="12192000" cy="698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80000"/>
              </a:lnSpc>
            </a:pPr>
            <a:r>
              <a:rPr lang="en-US" sz="3600" b="0" dirty="0" err="1">
                <a:latin typeface="Noto Serif" panose="02020502060505020204" pitchFamily="18" charset="0"/>
                <a:ea typeface="Noto Serif" panose="02020502060505020204" pitchFamily="18" charset="0"/>
                <a:cs typeface="Noto Serif" panose="02020502060505020204" pitchFamily="18" charset="0"/>
              </a:rPr>
              <a:t>mi.gov</a:t>
            </a:r>
            <a:r>
              <a:rPr lang="en-US" sz="3600" b="0" dirty="0">
                <a:latin typeface="Noto Serif" panose="02020502060505020204" pitchFamily="18" charset="0"/>
                <a:ea typeface="Noto Serif" panose="02020502060505020204" pitchFamily="18" charset="0"/>
                <a:cs typeface="Noto Serif" panose="02020502060505020204" pitchFamily="18" charset="0"/>
              </a:rPr>
              <a:t>/</a:t>
            </a:r>
            <a:r>
              <a:rPr lang="en-US" sz="3600" dirty="0">
                <a:ea typeface="Noto Serif Med" panose="02020502060505020204" pitchFamily="18" charset="0"/>
                <a:cs typeface="Noto Serif Med" panose="02020502060505020204" pitchFamily="18" charset="0"/>
              </a:rPr>
              <a:t>ACHIEVEMENT</a:t>
            </a:r>
          </a:p>
        </p:txBody>
      </p:sp>
      <p:cxnSp>
        <p:nvCxnSpPr>
          <p:cNvPr id="14" name="Straight Connector 13">
            <a:extLst>
              <a:ext uri="{FF2B5EF4-FFF2-40B4-BE49-F238E27FC236}">
                <a16:creationId xmlns:a16="http://schemas.microsoft.com/office/drawing/2014/main" id="{85EB6D57-7FE3-370A-D6AB-8E9F455E2473}"/>
              </a:ext>
            </a:extLst>
          </p:cNvPr>
          <p:cNvCxnSpPr/>
          <p:nvPr/>
        </p:nvCxnSpPr>
        <p:spPr>
          <a:xfrm>
            <a:off x="2236763" y="3985111"/>
            <a:ext cx="772316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2" name="Picture 1" descr="A black and white logo&#10;&#10;AI-generated content may be incorrect.">
            <a:extLst>
              <a:ext uri="{FF2B5EF4-FFF2-40B4-BE49-F238E27FC236}">
                <a16:creationId xmlns:a16="http://schemas.microsoft.com/office/drawing/2014/main" id="{576D72C1-DCA0-EBE0-769D-C089CD84B724}"/>
              </a:ext>
            </a:extLst>
          </p:cNvPr>
          <p:cNvPicPr>
            <a:picLocks noChangeAspect="1"/>
          </p:cNvPicPr>
          <p:nvPr/>
        </p:nvPicPr>
        <p:blipFill>
          <a:blip r:embed="rId5"/>
          <a:stretch>
            <a:fillRect/>
          </a:stretch>
        </p:blipFill>
        <p:spPr>
          <a:xfrm>
            <a:off x="4719484" y="5055300"/>
            <a:ext cx="2765322" cy="1147096"/>
          </a:xfrm>
          <a:prstGeom prst="rect">
            <a:avLst/>
          </a:prstGeom>
        </p:spPr>
      </p:pic>
    </p:spTree>
    <p:extLst>
      <p:ext uri="{BB962C8B-B14F-4D97-AF65-F5344CB8AC3E}">
        <p14:creationId xmlns:p14="http://schemas.microsoft.com/office/powerpoint/2010/main" val="4200617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CD168-D4B6-35F1-6313-066D8108F4B8}"/>
            </a:ext>
          </a:extLst>
        </p:cNvPr>
        <p:cNvGrpSpPr/>
        <p:nvPr/>
      </p:nvGrpSpPr>
      <p:grpSpPr>
        <a:xfrm>
          <a:off x="0" y="0"/>
          <a:ext cx="0" cy="0"/>
          <a:chOff x="0" y="0"/>
          <a:chExt cx="0" cy="0"/>
        </a:xfrm>
      </p:grpSpPr>
      <p:pic>
        <p:nvPicPr>
          <p:cNvPr id="14" name="Picture 13" descr="A blue line with black background&#10;&#10;AI-generated content may be incorrect.">
            <a:extLst>
              <a:ext uri="{FF2B5EF4-FFF2-40B4-BE49-F238E27FC236}">
                <a16:creationId xmlns:a16="http://schemas.microsoft.com/office/drawing/2014/main" id="{755D2F56-FDD7-C52C-6EEF-E02D7FA272FB}"/>
              </a:ext>
            </a:extLst>
          </p:cNvPr>
          <p:cNvPicPr>
            <a:picLocks noChangeAspect="1"/>
          </p:cNvPicPr>
          <p:nvPr/>
        </p:nvPicPr>
        <p:blipFill>
          <a:blip r:embed="rId3"/>
          <a:stretch>
            <a:fillRect/>
          </a:stretch>
        </p:blipFill>
        <p:spPr>
          <a:xfrm>
            <a:off x="8974141" y="-2212356"/>
            <a:ext cx="5409410" cy="5119010"/>
          </a:xfrm>
          <a:prstGeom prst="rect">
            <a:avLst/>
          </a:prstGeom>
        </p:spPr>
      </p:pic>
      <p:sp>
        <p:nvSpPr>
          <p:cNvPr id="4" name="Title 3">
            <a:extLst>
              <a:ext uri="{FF2B5EF4-FFF2-40B4-BE49-F238E27FC236}">
                <a16:creationId xmlns:a16="http://schemas.microsoft.com/office/drawing/2014/main" id="{CB7B0550-7411-1DF2-D096-16E841E7FA88}"/>
              </a:ext>
            </a:extLst>
          </p:cNvPr>
          <p:cNvSpPr>
            <a:spLocks noGrp="1"/>
          </p:cNvSpPr>
          <p:nvPr>
            <p:ph type="title"/>
          </p:nvPr>
        </p:nvSpPr>
        <p:spPr>
          <a:xfrm>
            <a:off x="838200" y="914648"/>
            <a:ext cx="10515600" cy="1546074"/>
          </a:xfrm>
        </p:spPr>
        <p:txBody>
          <a:bodyPr>
            <a:noAutofit/>
          </a:bodyPr>
          <a:lstStyle/>
          <a:p>
            <a:pPr>
              <a:lnSpc>
                <a:spcPct val="100000"/>
              </a:lnSpc>
            </a:pPr>
            <a:r>
              <a:rPr lang="en-US" sz="7200" dirty="0"/>
              <a:t>Qualifying grads could get:</a:t>
            </a:r>
          </a:p>
        </p:txBody>
      </p:sp>
      <p:sp>
        <p:nvSpPr>
          <p:cNvPr id="16" name="Title 1">
            <a:extLst>
              <a:ext uri="{FF2B5EF4-FFF2-40B4-BE49-F238E27FC236}">
                <a16:creationId xmlns:a16="http://schemas.microsoft.com/office/drawing/2014/main" id="{A5BAFC3C-5B23-8568-0BFC-6DE273A56F9F}"/>
              </a:ext>
            </a:extLst>
          </p:cNvPr>
          <p:cNvSpPr txBox="1">
            <a:spLocks/>
          </p:cNvSpPr>
          <p:nvPr/>
        </p:nvSpPr>
        <p:spPr>
          <a:xfrm>
            <a:off x="1127369" y="2272099"/>
            <a:ext cx="6336323" cy="344726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marL="457200" indent="-457200">
              <a:lnSpc>
                <a:spcPct val="100000"/>
              </a:lnSpc>
              <a:spcAft>
                <a:spcPts val="1800"/>
              </a:spcAft>
              <a:buSzPct val="96000"/>
              <a:buFont typeface="Arial" panose="020B0604020202020204" pitchFamily="34" charset="0"/>
              <a:buChar char="•"/>
            </a:pPr>
            <a:r>
              <a:rPr lang="en-US" sz="2800" dirty="0">
                <a:latin typeface="Noto Serif" panose="02020502060505020204" pitchFamily="18" charset="0"/>
                <a:ea typeface="Noto Serif" panose="02020502060505020204" pitchFamily="18" charset="0"/>
                <a:cs typeface="Noto Serif" panose="02020502060505020204" pitchFamily="18" charset="0"/>
              </a:rPr>
              <a:t>An associate degree or skill certificate TUITION-FREE </a:t>
            </a:r>
            <a:r>
              <a:rPr lang="en-US" sz="2800" b="0" dirty="0">
                <a:latin typeface="Noto Serif" panose="02020502060505020204" pitchFamily="18" charset="0"/>
                <a:ea typeface="Noto Serif" panose="02020502060505020204" pitchFamily="18" charset="0"/>
                <a:cs typeface="Noto Serif" panose="02020502060505020204" pitchFamily="18" charset="0"/>
              </a:rPr>
              <a:t>at </a:t>
            </a:r>
            <a:r>
              <a:rPr lang="en-US" sz="2800" b="0">
                <a:latin typeface="Noto Serif" panose="02020502060505020204" pitchFamily="18" charset="0"/>
                <a:ea typeface="Noto Serif" panose="02020502060505020204" pitchFamily="18" charset="0"/>
                <a:cs typeface="Noto Serif" panose="02020502060505020204" pitchFamily="18" charset="0"/>
              </a:rPr>
              <a:t>a local community </a:t>
            </a:r>
            <a:r>
              <a:rPr lang="en-US" sz="2800" b="0" dirty="0">
                <a:latin typeface="Noto Serif" panose="02020502060505020204" pitchFamily="18" charset="0"/>
                <a:ea typeface="Noto Serif" panose="02020502060505020204" pitchFamily="18" charset="0"/>
                <a:cs typeface="Noto Serif" panose="02020502060505020204" pitchFamily="18" charset="0"/>
              </a:rPr>
              <a:t>college.</a:t>
            </a:r>
          </a:p>
          <a:p>
            <a:pPr marL="457200" indent="-457200">
              <a:lnSpc>
                <a:spcPct val="100000"/>
              </a:lnSpc>
              <a:spcAft>
                <a:spcPts val="1800"/>
              </a:spcAft>
              <a:buSzPct val="96000"/>
              <a:buFont typeface="Arial" panose="020B0604020202020204" pitchFamily="34" charset="0"/>
              <a:buChar char="•"/>
            </a:pPr>
            <a:r>
              <a:rPr lang="en-US" sz="2800" dirty="0">
                <a:latin typeface="Noto Serif" panose="02020502060505020204" pitchFamily="18" charset="0"/>
                <a:ea typeface="Noto Serif" panose="02020502060505020204" pitchFamily="18" charset="0"/>
                <a:cs typeface="Noto Serif" panose="02020502060505020204" pitchFamily="18" charset="0"/>
              </a:rPr>
              <a:t>Up to $27,500 </a:t>
            </a:r>
            <a:r>
              <a:rPr lang="en-US" sz="2800" b="0" dirty="0">
                <a:latin typeface="Noto Serif" panose="02020502060505020204" pitchFamily="18" charset="0"/>
                <a:ea typeface="Noto Serif" panose="02020502060505020204" pitchFamily="18" charset="0"/>
                <a:cs typeface="Noto Serif" panose="02020502060505020204" pitchFamily="18" charset="0"/>
              </a:rPr>
              <a:t>at a private or public university.</a:t>
            </a:r>
          </a:p>
          <a:p>
            <a:pPr marL="457200" indent="-457200">
              <a:lnSpc>
                <a:spcPct val="100000"/>
              </a:lnSpc>
              <a:spcAft>
                <a:spcPts val="1800"/>
              </a:spcAft>
              <a:buSzPct val="96000"/>
              <a:buFont typeface="Arial" panose="020B0604020202020204" pitchFamily="34" charset="0"/>
              <a:buChar char="•"/>
            </a:pPr>
            <a:r>
              <a:rPr lang="en-US" sz="2800" dirty="0">
                <a:latin typeface="Noto Serif" panose="02020502060505020204" pitchFamily="18" charset="0"/>
                <a:ea typeface="Noto Serif" panose="02020502060505020204" pitchFamily="18" charset="0"/>
                <a:cs typeface="Noto Serif" panose="02020502060505020204" pitchFamily="18" charset="0"/>
              </a:rPr>
              <a:t>Up to $4,000 </a:t>
            </a:r>
            <a:r>
              <a:rPr lang="en-US" sz="2800" b="0" dirty="0">
                <a:latin typeface="Noto Serif" panose="02020502060505020204" pitchFamily="18" charset="0"/>
                <a:ea typeface="Noto Serif" panose="02020502060505020204" pitchFamily="18" charset="0"/>
                <a:cs typeface="Noto Serif" panose="02020502060505020204" pitchFamily="18" charset="0"/>
              </a:rPr>
              <a:t>for a </a:t>
            </a:r>
            <a:br>
              <a:rPr lang="en-US" sz="2800" b="0" dirty="0">
                <a:latin typeface="Noto Serif" panose="02020502060505020204" pitchFamily="18" charset="0"/>
                <a:ea typeface="Noto Serif" panose="02020502060505020204" pitchFamily="18" charset="0"/>
                <a:cs typeface="Noto Serif" panose="02020502060505020204" pitchFamily="18" charset="0"/>
              </a:rPr>
            </a:br>
            <a:r>
              <a:rPr lang="en-US" sz="2800" b="0" dirty="0">
                <a:latin typeface="Noto Serif" panose="02020502060505020204" pitchFamily="18" charset="0"/>
                <a:ea typeface="Noto Serif" panose="02020502060505020204" pitchFamily="18" charset="0"/>
                <a:cs typeface="Noto Serif" panose="02020502060505020204" pitchFamily="18" charset="0"/>
              </a:rPr>
              <a:t>career training program.</a:t>
            </a:r>
          </a:p>
        </p:txBody>
      </p:sp>
      <p:pic>
        <p:nvPicPr>
          <p:cNvPr id="17" name="Picture 16" descr="A green line on a black background&#10;&#10;AI-generated content may be incorrect.">
            <a:extLst>
              <a:ext uri="{FF2B5EF4-FFF2-40B4-BE49-F238E27FC236}">
                <a16:creationId xmlns:a16="http://schemas.microsoft.com/office/drawing/2014/main" id="{D26263DF-AD40-A79A-123D-8FBE6F735321}"/>
              </a:ext>
            </a:extLst>
          </p:cNvPr>
          <p:cNvPicPr>
            <a:picLocks noChangeAspect="1"/>
          </p:cNvPicPr>
          <p:nvPr/>
        </p:nvPicPr>
        <p:blipFill>
          <a:blip r:embed="rId4"/>
          <a:stretch>
            <a:fillRect/>
          </a:stretch>
        </p:blipFill>
        <p:spPr>
          <a:xfrm rot="10800000">
            <a:off x="-5138473" y="3995731"/>
            <a:ext cx="7772400" cy="5349402"/>
          </a:xfrm>
          <a:prstGeom prst="rect">
            <a:avLst/>
          </a:prstGeom>
        </p:spPr>
      </p:pic>
      <p:pic>
        <p:nvPicPr>
          <p:cNvPr id="19" name="Picture 18">
            <a:extLst>
              <a:ext uri="{FF2B5EF4-FFF2-40B4-BE49-F238E27FC236}">
                <a16:creationId xmlns:a16="http://schemas.microsoft.com/office/drawing/2014/main" id="{592CA732-88EF-BF93-6FF0-6491C72E0C5A}"/>
              </a:ext>
            </a:extLst>
          </p:cNvPr>
          <p:cNvPicPr>
            <a:picLocks noChangeAspect="1"/>
          </p:cNvPicPr>
          <p:nvPr/>
        </p:nvPicPr>
        <p:blipFill>
          <a:blip r:embed="rId5"/>
          <a:srcRect/>
          <a:stretch/>
        </p:blipFill>
        <p:spPr>
          <a:xfrm>
            <a:off x="6243786" y="2693294"/>
            <a:ext cx="6852452" cy="4746225"/>
          </a:xfrm>
          <a:prstGeom prst="rect">
            <a:avLst/>
          </a:prstGeom>
          <a:effectLst>
            <a:outerShdw blurRad="727056" dist="38100" dir="13500000" algn="br" rotWithShape="0">
              <a:prstClr val="black">
                <a:alpha val="40000"/>
              </a:prstClr>
            </a:outerShdw>
          </a:effectLst>
        </p:spPr>
      </p:pic>
    </p:spTree>
    <p:extLst>
      <p:ext uri="{BB962C8B-B14F-4D97-AF65-F5344CB8AC3E}">
        <p14:creationId xmlns:p14="http://schemas.microsoft.com/office/powerpoint/2010/main" val="4164501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D39E7-E26A-3D2B-291A-5B8C996013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D40E43-9A3E-B699-733D-EBC114703781}"/>
              </a:ext>
            </a:extLst>
          </p:cNvPr>
          <p:cNvSpPr>
            <a:spLocks noGrp="1"/>
          </p:cNvSpPr>
          <p:nvPr>
            <p:ph type="title"/>
          </p:nvPr>
        </p:nvSpPr>
        <p:spPr>
          <a:xfrm>
            <a:off x="0" y="752530"/>
            <a:ext cx="12192000" cy="1325563"/>
          </a:xfrm>
        </p:spPr>
        <p:txBody>
          <a:bodyPr>
            <a:normAutofit/>
          </a:bodyPr>
          <a:lstStyle/>
          <a:p>
            <a:pPr algn="ctr">
              <a:lnSpc>
                <a:spcPct val="100000"/>
              </a:lnSpc>
            </a:pPr>
            <a:r>
              <a:rPr lang="en-US" sz="6000" dirty="0"/>
              <a:t>Community College Guarantee</a:t>
            </a:r>
            <a:r>
              <a:rPr lang="en-US" sz="6000" baseline="30000" dirty="0"/>
              <a:t>*</a:t>
            </a:r>
          </a:p>
        </p:txBody>
      </p:sp>
      <p:sp>
        <p:nvSpPr>
          <p:cNvPr id="11" name="Title 3">
            <a:extLst>
              <a:ext uri="{FF2B5EF4-FFF2-40B4-BE49-F238E27FC236}">
                <a16:creationId xmlns:a16="http://schemas.microsoft.com/office/drawing/2014/main" id="{C16C81A1-537E-A5EB-A345-ABF67496BD44}"/>
              </a:ext>
            </a:extLst>
          </p:cNvPr>
          <p:cNvSpPr txBox="1">
            <a:spLocks/>
          </p:cNvSpPr>
          <p:nvPr/>
        </p:nvSpPr>
        <p:spPr>
          <a:xfrm>
            <a:off x="0" y="2029976"/>
            <a:ext cx="12192000" cy="741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4000" dirty="0"/>
              <a:t>Earn their associate degree or skill certificate</a:t>
            </a:r>
          </a:p>
        </p:txBody>
      </p:sp>
      <p:sp>
        <p:nvSpPr>
          <p:cNvPr id="3" name="TextBox 2">
            <a:extLst>
              <a:ext uri="{FF2B5EF4-FFF2-40B4-BE49-F238E27FC236}">
                <a16:creationId xmlns:a16="http://schemas.microsoft.com/office/drawing/2014/main" id="{6F141680-2937-84E2-3594-71FC573773FF}"/>
              </a:ext>
            </a:extLst>
          </p:cNvPr>
          <p:cNvSpPr txBox="1"/>
          <p:nvPr/>
        </p:nvSpPr>
        <p:spPr>
          <a:xfrm>
            <a:off x="0" y="2379251"/>
            <a:ext cx="12192000" cy="2400657"/>
          </a:xfrm>
          <a:prstGeom prst="rect">
            <a:avLst/>
          </a:prstGeom>
          <a:noFill/>
        </p:spPr>
        <p:txBody>
          <a:bodyPr wrap="square" rtlCol="0">
            <a:spAutoFit/>
          </a:bodyPr>
          <a:lstStyle/>
          <a:p>
            <a:pPr algn="ctr"/>
            <a:r>
              <a:rPr lang="en-US" sz="15000" b="1" dirty="0">
                <a:solidFill>
                  <a:schemeClr val="bg1"/>
                </a:solidFill>
                <a:latin typeface="Bebas Neue Bold" panose="020B0606020202050201" pitchFamily="34" charset="77"/>
              </a:rPr>
              <a:t>Tuition-Free</a:t>
            </a:r>
          </a:p>
        </p:txBody>
      </p:sp>
      <p:sp>
        <p:nvSpPr>
          <p:cNvPr id="5" name="Title 3">
            <a:extLst>
              <a:ext uri="{FF2B5EF4-FFF2-40B4-BE49-F238E27FC236}">
                <a16:creationId xmlns:a16="http://schemas.microsoft.com/office/drawing/2014/main" id="{85AC3A27-A9B0-ACFA-7F9E-38D8AF4673AD}"/>
              </a:ext>
            </a:extLst>
          </p:cNvPr>
          <p:cNvSpPr txBox="1">
            <a:spLocks/>
          </p:cNvSpPr>
          <p:nvPr/>
        </p:nvSpPr>
        <p:spPr>
          <a:xfrm>
            <a:off x="0" y="5050266"/>
            <a:ext cx="12192000" cy="464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2000" dirty="0">
                <a:latin typeface="Noto Serif SemBd" panose="02020502060505020204" pitchFamily="18" charset="0"/>
              </a:rPr>
              <a:t>(Or get community college covered before transferring to a university.)</a:t>
            </a:r>
          </a:p>
        </p:txBody>
      </p:sp>
      <p:sp>
        <p:nvSpPr>
          <p:cNvPr id="6" name="Title 3">
            <a:extLst>
              <a:ext uri="{FF2B5EF4-FFF2-40B4-BE49-F238E27FC236}">
                <a16:creationId xmlns:a16="http://schemas.microsoft.com/office/drawing/2014/main" id="{05C38A8B-B207-482A-A595-43EDCFBD05A6}"/>
              </a:ext>
            </a:extLst>
          </p:cNvPr>
          <p:cNvSpPr txBox="1">
            <a:spLocks/>
          </p:cNvSpPr>
          <p:nvPr/>
        </p:nvSpPr>
        <p:spPr>
          <a:xfrm>
            <a:off x="0" y="5946020"/>
            <a:ext cx="12192000" cy="556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1150" b="0" i="1" dirty="0">
                <a:latin typeface="Noto Serif" panose="02020502060505020204" pitchFamily="18" charset="0"/>
                <a:ea typeface="Noto Serif" panose="02020502060505020204" pitchFamily="18" charset="0"/>
                <a:cs typeface="Noto Serif" panose="02020502060505020204" pitchFamily="18" charset="0"/>
              </a:rPr>
              <a:t>*The Community College Guarantee is part of the Michigan Achievement Scholarship and covers in-district tuition, contact hours and mandatory fees.</a:t>
            </a:r>
          </a:p>
        </p:txBody>
      </p:sp>
      <p:pic>
        <p:nvPicPr>
          <p:cNvPr id="7" name="Picture 6" descr="A green square with black background&#10;&#10;AI-generated content may be incorrect.">
            <a:extLst>
              <a:ext uri="{FF2B5EF4-FFF2-40B4-BE49-F238E27FC236}">
                <a16:creationId xmlns:a16="http://schemas.microsoft.com/office/drawing/2014/main" id="{C1904DCC-9855-6907-AC9D-D0D18F7862FD}"/>
              </a:ext>
            </a:extLst>
          </p:cNvPr>
          <p:cNvPicPr>
            <a:picLocks noChangeAspect="1"/>
          </p:cNvPicPr>
          <p:nvPr/>
        </p:nvPicPr>
        <p:blipFill>
          <a:blip r:embed="rId3"/>
          <a:srcRect l="38199" r="51670" b="30148"/>
          <a:stretch>
            <a:fillRect/>
          </a:stretch>
        </p:blipFill>
        <p:spPr>
          <a:xfrm>
            <a:off x="11323533" y="3913915"/>
            <a:ext cx="1121228" cy="3178262"/>
          </a:xfrm>
          <a:prstGeom prst="rect">
            <a:avLst/>
          </a:prstGeom>
        </p:spPr>
      </p:pic>
      <p:pic>
        <p:nvPicPr>
          <p:cNvPr id="8" name="Picture 7" descr="A blue line with black background&#10;&#10;AI-generated content may be incorrect.">
            <a:extLst>
              <a:ext uri="{FF2B5EF4-FFF2-40B4-BE49-F238E27FC236}">
                <a16:creationId xmlns:a16="http://schemas.microsoft.com/office/drawing/2014/main" id="{5A412BB0-2BCE-C11C-C958-514B18B3D313}"/>
              </a:ext>
            </a:extLst>
          </p:cNvPr>
          <p:cNvPicPr>
            <a:picLocks noChangeAspect="1"/>
          </p:cNvPicPr>
          <p:nvPr/>
        </p:nvPicPr>
        <p:blipFill>
          <a:blip r:embed="rId4"/>
          <a:srcRect t="39334" r="57872"/>
          <a:stretch>
            <a:fillRect/>
          </a:stretch>
        </p:blipFill>
        <p:spPr>
          <a:xfrm rot="16200000">
            <a:off x="309214" y="-502503"/>
            <a:ext cx="2278884" cy="3105469"/>
          </a:xfrm>
          <a:prstGeom prst="rect">
            <a:avLst/>
          </a:prstGeom>
        </p:spPr>
      </p:pic>
      <p:sp>
        <p:nvSpPr>
          <p:cNvPr id="9" name="Title 3">
            <a:extLst>
              <a:ext uri="{FF2B5EF4-FFF2-40B4-BE49-F238E27FC236}">
                <a16:creationId xmlns:a16="http://schemas.microsoft.com/office/drawing/2014/main" id="{FF66985B-9A6C-1584-5700-2F542E377952}"/>
              </a:ext>
            </a:extLst>
          </p:cNvPr>
          <p:cNvSpPr txBox="1">
            <a:spLocks/>
          </p:cNvSpPr>
          <p:nvPr/>
        </p:nvSpPr>
        <p:spPr>
          <a:xfrm>
            <a:off x="0" y="4294204"/>
            <a:ext cx="12192000" cy="741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5600" dirty="0"/>
              <a:t>At A local community college</a:t>
            </a:r>
          </a:p>
        </p:txBody>
      </p:sp>
    </p:spTree>
    <p:extLst>
      <p:ext uri="{BB962C8B-B14F-4D97-AF65-F5344CB8AC3E}">
        <p14:creationId xmlns:p14="http://schemas.microsoft.com/office/powerpoint/2010/main" val="48796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629A-088D-216F-BC08-7656A60FD161}"/>
            </a:ext>
          </a:extLst>
        </p:cNvPr>
        <p:cNvGrpSpPr/>
        <p:nvPr/>
      </p:nvGrpSpPr>
      <p:grpSpPr>
        <a:xfrm>
          <a:off x="0" y="0"/>
          <a:ext cx="0" cy="0"/>
          <a:chOff x="0" y="0"/>
          <a:chExt cx="0" cy="0"/>
        </a:xfrm>
      </p:grpSpPr>
      <p:pic>
        <p:nvPicPr>
          <p:cNvPr id="13" name="Picture 12" descr="A blue line with black background&#10;&#10;AI-generated content may be incorrect.">
            <a:extLst>
              <a:ext uri="{FF2B5EF4-FFF2-40B4-BE49-F238E27FC236}">
                <a16:creationId xmlns:a16="http://schemas.microsoft.com/office/drawing/2014/main" id="{835FEC05-F6AF-CF2A-970F-DD5F810963E3}"/>
              </a:ext>
            </a:extLst>
          </p:cNvPr>
          <p:cNvPicPr>
            <a:picLocks noChangeAspect="1"/>
          </p:cNvPicPr>
          <p:nvPr/>
        </p:nvPicPr>
        <p:blipFill>
          <a:blip r:embed="rId3"/>
          <a:stretch>
            <a:fillRect/>
          </a:stretch>
        </p:blipFill>
        <p:spPr>
          <a:xfrm rot="10800000">
            <a:off x="-2412209" y="4488531"/>
            <a:ext cx="4541153" cy="4297365"/>
          </a:xfrm>
          <a:prstGeom prst="rect">
            <a:avLst/>
          </a:prstGeom>
        </p:spPr>
      </p:pic>
      <p:pic>
        <p:nvPicPr>
          <p:cNvPr id="12" name="Picture 11" descr="A group of students smiling&#10;&#10;AI-generated content may be incorrect.">
            <a:extLst>
              <a:ext uri="{FF2B5EF4-FFF2-40B4-BE49-F238E27FC236}">
                <a16:creationId xmlns:a16="http://schemas.microsoft.com/office/drawing/2014/main" id="{949DC299-15A9-04D4-3135-A489E88A3B35}"/>
              </a:ext>
            </a:extLst>
          </p:cNvPr>
          <p:cNvPicPr>
            <a:picLocks noChangeAspect="1"/>
          </p:cNvPicPr>
          <p:nvPr/>
        </p:nvPicPr>
        <p:blipFill>
          <a:blip r:embed="rId4"/>
          <a:stretch>
            <a:fillRect/>
          </a:stretch>
        </p:blipFill>
        <p:spPr>
          <a:xfrm>
            <a:off x="7119706" y="2557451"/>
            <a:ext cx="6387876" cy="4424444"/>
          </a:xfrm>
          <a:prstGeom prst="rect">
            <a:avLst/>
          </a:prstGeom>
          <a:effectLst>
            <a:outerShdw blurRad="397610" dist="38100" dir="13500000" algn="br" rotWithShape="0">
              <a:prstClr val="black">
                <a:alpha val="40000"/>
              </a:prstClr>
            </a:outerShdw>
          </a:effectLst>
        </p:spPr>
      </p:pic>
      <p:sp>
        <p:nvSpPr>
          <p:cNvPr id="4" name="Title 3">
            <a:extLst>
              <a:ext uri="{FF2B5EF4-FFF2-40B4-BE49-F238E27FC236}">
                <a16:creationId xmlns:a16="http://schemas.microsoft.com/office/drawing/2014/main" id="{6A338237-F0C5-120E-0495-14C9BD82581A}"/>
              </a:ext>
            </a:extLst>
          </p:cNvPr>
          <p:cNvSpPr>
            <a:spLocks noGrp="1"/>
          </p:cNvSpPr>
          <p:nvPr>
            <p:ph type="title"/>
          </p:nvPr>
        </p:nvSpPr>
        <p:spPr>
          <a:xfrm>
            <a:off x="1061720" y="762765"/>
            <a:ext cx="10515600" cy="1325563"/>
          </a:xfrm>
        </p:spPr>
        <p:txBody>
          <a:bodyPr>
            <a:normAutofit/>
          </a:bodyPr>
          <a:lstStyle/>
          <a:p>
            <a:pPr>
              <a:lnSpc>
                <a:spcPct val="100000"/>
              </a:lnSpc>
            </a:pPr>
            <a:r>
              <a:rPr lang="en-US" sz="5000" dirty="0"/>
              <a:t>Community College Guarantee</a:t>
            </a:r>
          </a:p>
        </p:txBody>
      </p:sp>
      <p:sp>
        <p:nvSpPr>
          <p:cNvPr id="11" name="Title 3">
            <a:extLst>
              <a:ext uri="{FF2B5EF4-FFF2-40B4-BE49-F238E27FC236}">
                <a16:creationId xmlns:a16="http://schemas.microsoft.com/office/drawing/2014/main" id="{CD8938CF-C46B-6637-B516-5AA8E16C2C1C}"/>
              </a:ext>
            </a:extLst>
          </p:cNvPr>
          <p:cNvSpPr txBox="1">
            <a:spLocks/>
          </p:cNvSpPr>
          <p:nvPr/>
        </p:nvSpPr>
        <p:spPr>
          <a:xfrm>
            <a:off x="1061720" y="1865551"/>
            <a:ext cx="8191447" cy="26229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5000"/>
              </a:lnSpc>
            </a:pPr>
            <a:r>
              <a:rPr lang="en-US" sz="3600" dirty="0"/>
              <a:t>All Michigan high school seniors are eligible,</a:t>
            </a:r>
          </a:p>
          <a:p>
            <a:pPr>
              <a:lnSpc>
                <a:spcPct val="80000"/>
              </a:lnSpc>
            </a:pPr>
            <a:r>
              <a:rPr lang="en-US" sz="7200" dirty="0"/>
              <a:t>no matter their GPA or </a:t>
            </a:r>
            <a:br>
              <a:rPr lang="en-US" sz="7200" dirty="0"/>
            </a:br>
            <a:r>
              <a:rPr lang="en-US" sz="7200" dirty="0"/>
              <a:t>household income!</a:t>
            </a:r>
          </a:p>
        </p:txBody>
      </p:sp>
      <p:sp>
        <p:nvSpPr>
          <p:cNvPr id="5" name="Title 3">
            <a:extLst>
              <a:ext uri="{FF2B5EF4-FFF2-40B4-BE49-F238E27FC236}">
                <a16:creationId xmlns:a16="http://schemas.microsoft.com/office/drawing/2014/main" id="{10768109-A513-98D2-39B0-9907EF77FA3A}"/>
              </a:ext>
            </a:extLst>
          </p:cNvPr>
          <p:cNvSpPr txBox="1">
            <a:spLocks/>
          </p:cNvSpPr>
          <p:nvPr/>
        </p:nvSpPr>
        <p:spPr>
          <a:xfrm>
            <a:off x="1061721" y="4319172"/>
            <a:ext cx="5249869" cy="15980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0000"/>
              </a:lnSpc>
              <a:spcAft>
                <a:spcPts val="1200"/>
              </a:spcAft>
            </a:pPr>
            <a:r>
              <a:rPr lang="en-US" sz="2000" b="0" dirty="0">
                <a:latin typeface="Noto Serif" panose="02020502060505020204" pitchFamily="18" charset="0"/>
                <a:ea typeface="Noto Serif" panose="02020502060505020204" pitchFamily="18" charset="0"/>
                <a:cs typeface="Noto Serif" panose="02020502060505020204" pitchFamily="18" charset="0"/>
              </a:rPr>
              <a:t>Plus, Federal Pell Grant recipients are eligible for an </a:t>
            </a:r>
            <a:r>
              <a:rPr lang="en-US" sz="2000" dirty="0">
                <a:latin typeface="Noto Serif" panose="02020502060505020204" pitchFamily="18" charset="0"/>
                <a:ea typeface="Noto Serif" panose="02020502060505020204" pitchFamily="18" charset="0"/>
                <a:cs typeface="Noto Serif" panose="02020502060505020204" pitchFamily="18" charset="0"/>
              </a:rPr>
              <a:t>extra $1,000 </a:t>
            </a:r>
            <a:r>
              <a:rPr lang="en-US" sz="2000" b="0" dirty="0">
                <a:latin typeface="Noto Serif" panose="02020502060505020204" pitchFamily="18" charset="0"/>
                <a:ea typeface="Noto Serif" panose="02020502060505020204" pitchFamily="18" charset="0"/>
                <a:cs typeface="Noto Serif" panose="02020502060505020204" pitchFamily="18" charset="0"/>
              </a:rPr>
              <a:t>to help pay for living expenses.</a:t>
            </a:r>
          </a:p>
          <a:p>
            <a:pPr>
              <a:lnSpc>
                <a:spcPct val="120000"/>
              </a:lnSpc>
              <a:spcAft>
                <a:spcPts val="1200"/>
              </a:spcAft>
            </a:pPr>
            <a:r>
              <a:rPr lang="en-US" sz="2000" b="0" dirty="0">
                <a:latin typeface="Noto Serif" panose="02020502060505020204" pitchFamily="18" charset="0"/>
                <a:ea typeface="Noto Serif" panose="02020502060505020204" pitchFamily="18" charset="0"/>
                <a:cs typeface="Noto Serif" panose="02020502060505020204" pitchFamily="18" charset="0"/>
              </a:rPr>
              <a:t>To apply, just fill out the FAFSA!</a:t>
            </a:r>
            <a:endParaRPr lang="en-US" sz="2000" dirty="0">
              <a:latin typeface="Noto Serif" panose="02020502060505020204" pitchFamily="18" charset="0"/>
              <a:ea typeface="Noto Serif" panose="02020502060505020204" pitchFamily="18" charset="0"/>
              <a:cs typeface="Noto Serif" panose="02020502060505020204" pitchFamily="18" charset="0"/>
            </a:endParaRPr>
          </a:p>
        </p:txBody>
      </p:sp>
      <p:pic>
        <p:nvPicPr>
          <p:cNvPr id="9" name="Picture 8" descr="A green line on a black background&#10;&#10;AI-generated content may be incorrect.">
            <a:extLst>
              <a:ext uri="{FF2B5EF4-FFF2-40B4-BE49-F238E27FC236}">
                <a16:creationId xmlns:a16="http://schemas.microsoft.com/office/drawing/2014/main" id="{A7A31EF5-2363-BD0F-C1AD-344247D8AA61}"/>
              </a:ext>
            </a:extLst>
          </p:cNvPr>
          <p:cNvPicPr>
            <a:picLocks noChangeAspect="1"/>
          </p:cNvPicPr>
          <p:nvPr/>
        </p:nvPicPr>
        <p:blipFill>
          <a:blip r:embed="rId5"/>
          <a:stretch>
            <a:fillRect/>
          </a:stretch>
        </p:blipFill>
        <p:spPr>
          <a:xfrm>
            <a:off x="8514080" y="-2213634"/>
            <a:ext cx="6827520" cy="4699083"/>
          </a:xfrm>
          <a:prstGeom prst="rect">
            <a:avLst/>
          </a:prstGeom>
        </p:spPr>
      </p:pic>
    </p:spTree>
    <p:extLst>
      <p:ext uri="{BB962C8B-B14F-4D97-AF65-F5344CB8AC3E}">
        <p14:creationId xmlns:p14="http://schemas.microsoft.com/office/powerpoint/2010/main" val="3153671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9DFA-EF35-596A-3C7B-06C18621EECE}"/>
            </a:ext>
          </a:extLst>
        </p:cNvPr>
        <p:cNvGrpSpPr/>
        <p:nvPr/>
      </p:nvGrpSpPr>
      <p:grpSpPr>
        <a:xfrm>
          <a:off x="0" y="0"/>
          <a:ext cx="0" cy="0"/>
          <a:chOff x="0" y="0"/>
          <a:chExt cx="0" cy="0"/>
        </a:xfrm>
      </p:grpSpPr>
      <p:pic>
        <p:nvPicPr>
          <p:cNvPr id="7" name="Picture 6" descr="A green square with black background&#10;&#10;AI-generated content may be incorrect.">
            <a:extLst>
              <a:ext uri="{FF2B5EF4-FFF2-40B4-BE49-F238E27FC236}">
                <a16:creationId xmlns:a16="http://schemas.microsoft.com/office/drawing/2014/main" id="{75CB2DB8-49EC-98AD-F540-1F1671409A04}"/>
              </a:ext>
            </a:extLst>
          </p:cNvPr>
          <p:cNvPicPr>
            <a:picLocks noChangeAspect="1"/>
          </p:cNvPicPr>
          <p:nvPr/>
        </p:nvPicPr>
        <p:blipFill>
          <a:blip r:embed="rId3"/>
          <a:srcRect l="35512" r="49442" b="31861"/>
          <a:stretch>
            <a:fillRect/>
          </a:stretch>
        </p:blipFill>
        <p:spPr>
          <a:xfrm>
            <a:off x="10764644" y="4051350"/>
            <a:ext cx="1665249" cy="3100299"/>
          </a:xfrm>
          <a:prstGeom prst="rect">
            <a:avLst/>
          </a:prstGeom>
        </p:spPr>
      </p:pic>
      <p:sp>
        <p:nvSpPr>
          <p:cNvPr id="4" name="Title 3">
            <a:extLst>
              <a:ext uri="{FF2B5EF4-FFF2-40B4-BE49-F238E27FC236}">
                <a16:creationId xmlns:a16="http://schemas.microsoft.com/office/drawing/2014/main" id="{404C5CDF-2D49-8C91-574B-0EE1A25C6664}"/>
              </a:ext>
            </a:extLst>
          </p:cNvPr>
          <p:cNvSpPr>
            <a:spLocks noGrp="1"/>
          </p:cNvSpPr>
          <p:nvPr>
            <p:ph type="title"/>
          </p:nvPr>
        </p:nvSpPr>
        <p:spPr>
          <a:xfrm>
            <a:off x="0" y="881767"/>
            <a:ext cx="12192000" cy="1325563"/>
          </a:xfrm>
        </p:spPr>
        <p:txBody>
          <a:bodyPr>
            <a:normAutofit/>
          </a:bodyPr>
          <a:lstStyle/>
          <a:p>
            <a:pPr algn="ctr">
              <a:lnSpc>
                <a:spcPct val="100000"/>
              </a:lnSpc>
            </a:pPr>
            <a:r>
              <a:rPr lang="en-US" dirty="0"/>
              <a:t>Michigan Achievement Scholarship</a:t>
            </a:r>
            <a:endParaRPr lang="en-US" baseline="30000" dirty="0"/>
          </a:p>
        </p:txBody>
      </p:sp>
      <p:sp>
        <p:nvSpPr>
          <p:cNvPr id="11" name="Title 3">
            <a:extLst>
              <a:ext uri="{FF2B5EF4-FFF2-40B4-BE49-F238E27FC236}">
                <a16:creationId xmlns:a16="http://schemas.microsoft.com/office/drawing/2014/main" id="{6506A13F-9F0F-4D19-BDE1-E004B1121130}"/>
              </a:ext>
            </a:extLst>
          </p:cNvPr>
          <p:cNvSpPr txBox="1">
            <a:spLocks/>
          </p:cNvSpPr>
          <p:nvPr/>
        </p:nvSpPr>
        <p:spPr>
          <a:xfrm>
            <a:off x="0" y="2125381"/>
            <a:ext cx="12192000" cy="105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6500" dirty="0"/>
              <a:t>Get up to</a:t>
            </a:r>
          </a:p>
        </p:txBody>
      </p:sp>
      <p:sp>
        <p:nvSpPr>
          <p:cNvPr id="3" name="TextBox 2">
            <a:extLst>
              <a:ext uri="{FF2B5EF4-FFF2-40B4-BE49-F238E27FC236}">
                <a16:creationId xmlns:a16="http://schemas.microsoft.com/office/drawing/2014/main" id="{74D8FC23-7EFC-AF83-6365-5C91F181F168}"/>
              </a:ext>
            </a:extLst>
          </p:cNvPr>
          <p:cNvSpPr txBox="1"/>
          <p:nvPr/>
        </p:nvSpPr>
        <p:spPr>
          <a:xfrm>
            <a:off x="0" y="2638989"/>
            <a:ext cx="12192000" cy="3170099"/>
          </a:xfrm>
          <a:prstGeom prst="rect">
            <a:avLst/>
          </a:prstGeom>
          <a:noFill/>
        </p:spPr>
        <p:txBody>
          <a:bodyPr wrap="square" rtlCol="0">
            <a:spAutoFit/>
          </a:bodyPr>
          <a:lstStyle/>
          <a:p>
            <a:pPr algn="ctr"/>
            <a:r>
              <a:rPr lang="en-US" sz="20000" b="1" dirty="0">
                <a:solidFill>
                  <a:schemeClr val="bg1"/>
                </a:solidFill>
                <a:latin typeface="Bebas Neue Bold" panose="020B0606020202050201" pitchFamily="34" charset="77"/>
              </a:rPr>
              <a:t>$27,500</a:t>
            </a:r>
          </a:p>
        </p:txBody>
      </p:sp>
      <p:sp>
        <p:nvSpPr>
          <p:cNvPr id="5" name="Title 3">
            <a:extLst>
              <a:ext uri="{FF2B5EF4-FFF2-40B4-BE49-F238E27FC236}">
                <a16:creationId xmlns:a16="http://schemas.microsoft.com/office/drawing/2014/main" id="{6E8228E8-93E3-9343-C669-25B49C38D283}"/>
              </a:ext>
            </a:extLst>
          </p:cNvPr>
          <p:cNvSpPr txBox="1">
            <a:spLocks/>
          </p:cNvSpPr>
          <p:nvPr/>
        </p:nvSpPr>
        <p:spPr>
          <a:xfrm>
            <a:off x="1554480" y="5279616"/>
            <a:ext cx="9083040" cy="105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3200" b="0" dirty="0">
                <a:latin typeface="Noto Serif" panose="02020502060505020204" pitchFamily="18" charset="0"/>
                <a:ea typeface="Noto Serif" panose="02020502060505020204" pitchFamily="18" charset="0"/>
                <a:cs typeface="Noto Serif" panose="02020502060505020204" pitchFamily="18" charset="0"/>
              </a:rPr>
              <a:t>at a public or private university for a bachelor’s degree!</a:t>
            </a:r>
          </a:p>
        </p:txBody>
      </p:sp>
      <p:pic>
        <p:nvPicPr>
          <p:cNvPr id="8" name="Picture 7" descr="A blue line with black background&#10;&#10;AI-generated content may be incorrect.">
            <a:extLst>
              <a:ext uri="{FF2B5EF4-FFF2-40B4-BE49-F238E27FC236}">
                <a16:creationId xmlns:a16="http://schemas.microsoft.com/office/drawing/2014/main" id="{3AEB7198-426C-84D6-89B8-719A496C4C3E}"/>
              </a:ext>
            </a:extLst>
          </p:cNvPr>
          <p:cNvPicPr>
            <a:picLocks noChangeAspect="1"/>
          </p:cNvPicPr>
          <p:nvPr/>
        </p:nvPicPr>
        <p:blipFill>
          <a:blip r:embed="rId4"/>
          <a:stretch>
            <a:fillRect/>
          </a:stretch>
        </p:blipFill>
        <p:spPr>
          <a:xfrm rot="16200000">
            <a:off x="-2232339" y="-2952821"/>
            <a:ext cx="5409410" cy="5119010"/>
          </a:xfrm>
          <a:prstGeom prst="rect">
            <a:avLst/>
          </a:prstGeom>
        </p:spPr>
      </p:pic>
    </p:spTree>
    <p:extLst>
      <p:ext uri="{BB962C8B-B14F-4D97-AF65-F5344CB8AC3E}">
        <p14:creationId xmlns:p14="http://schemas.microsoft.com/office/powerpoint/2010/main" val="3218498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B179D-B274-D758-EB62-7C016F11E469}"/>
            </a:ext>
          </a:extLst>
        </p:cNvPr>
        <p:cNvGrpSpPr/>
        <p:nvPr/>
      </p:nvGrpSpPr>
      <p:grpSpPr>
        <a:xfrm>
          <a:off x="0" y="0"/>
          <a:ext cx="0" cy="0"/>
          <a:chOff x="0" y="0"/>
          <a:chExt cx="0" cy="0"/>
        </a:xfrm>
      </p:grpSpPr>
      <p:pic>
        <p:nvPicPr>
          <p:cNvPr id="8" name="Picture 7" descr="A group of young people posing for a photo&#10;&#10;AI-generated content may be incorrect.">
            <a:extLst>
              <a:ext uri="{FF2B5EF4-FFF2-40B4-BE49-F238E27FC236}">
                <a16:creationId xmlns:a16="http://schemas.microsoft.com/office/drawing/2014/main" id="{EDF5F194-35EC-FFB0-2621-89085F0483A7}"/>
              </a:ext>
            </a:extLst>
          </p:cNvPr>
          <p:cNvPicPr>
            <a:picLocks noChangeAspect="1"/>
          </p:cNvPicPr>
          <p:nvPr/>
        </p:nvPicPr>
        <p:blipFill>
          <a:blip r:embed="rId3"/>
          <a:stretch>
            <a:fillRect/>
          </a:stretch>
        </p:blipFill>
        <p:spPr>
          <a:xfrm>
            <a:off x="6174363" y="3223666"/>
            <a:ext cx="7015262" cy="3899009"/>
          </a:xfrm>
          <a:prstGeom prst="rect">
            <a:avLst/>
          </a:prstGeom>
          <a:effectLst>
            <a:outerShdw blurRad="729790" dist="38100" dir="13500000" algn="br" rotWithShape="0">
              <a:prstClr val="black">
                <a:alpha val="40000"/>
              </a:prstClr>
            </a:outerShdw>
          </a:effectLst>
        </p:spPr>
      </p:pic>
      <p:sp>
        <p:nvSpPr>
          <p:cNvPr id="4" name="Title 3">
            <a:extLst>
              <a:ext uri="{FF2B5EF4-FFF2-40B4-BE49-F238E27FC236}">
                <a16:creationId xmlns:a16="http://schemas.microsoft.com/office/drawing/2014/main" id="{4AC86F42-9FEF-C928-44A8-6449195AA974}"/>
              </a:ext>
            </a:extLst>
          </p:cNvPr>
          <p:cNvSpPr>
            <a:spLocks noGrp="1"/>
          </p:cNvSpPr>
          <p:nvPr>
            <p:ph type="title"/>
          </p:nvPr>
        </p:nvSpPr>
        <p:spPr>
          <a:xfrm>
            <a:off x="898409" y="983528"/>
            <a:ext cx="8191447" cy="1325563"/>
          </a:xfrm>
        </p:spPr>
        <p:txBody>
          <a:bodyPr>
            <a:normAutofit/>
          </a:bodyPr>
          <a:lstStyle/>
          <a:p>
            <a:pPr>
              <a:lnSpc>
                <a:spcPct val="100000"/>
              </a:lnSpc>
            </a:pPr>
            <a:r>
              <a:rPr lang="en-US" sz="5000" dirty="0"/>
              <a:t>Michigan Achievement Scholarship</a:t>
            </a:r>
          </a:p>
        </p:txBody>
      </p:sp>
      <p:sp>
        <p:nvSpPr>
          <p:cNvPr id="11" name="Title 3">
            <a:extLst>
              <a:ext uri="{FF2B5EF4-FFF2-40B4-BE49-F238E27FC236}">
                <a16:creationId xmlns:a16="http://schemas.microsoft.com/office/drawing/2014/main" id="{3A1E697B-FF03-C592-FA6B-83EB9226F849}"/>
              </a:ext>
            </a:extLst>
          </p:cNvPr>
          <p:cNvSpPr txBox="1">
            <a:spLocks/>
          </p:cNvSpPr>
          <p:nvPr/>
        </p:nvSpPr>
        <p:spPr>
          <a:xfrm>
            <a:off x="898408" y="2103272"/>
            <a:ext cx="10551911" cy="12336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80000"/>
              </a:lnSpc>
            </a:pPr>
            <a:r>
              <a:rPr lang="en-US" sz="9000" dirty="0"/>
              <a:t>Odds are, they’re eligible</a:t>
            </a:r>
          </a:p>
        </p:txBody>
      </p:sp>
      <p:sp>
        <p:nvSpPr>
          <p:cNvPr id="5" name="Title 3">
            <a:extLst>
              <a:ext uri="{FF2B5EF4-FFF2-40B4-BE49-F238E27FC236}">
                <a16:creationId xmlns:a16="http://schemas.microsoft.com/office/drawing/2014/main" id="{343F2638-DA99-6BF1-6404-43059F8E4A09}"/>
              </a:ext>
            </a:extLst>
          </p:cNvPr>
          <p:cNvSpPr txBox="1">
            <a:spLocks/>
          </p:cNvSpPr>
          <p:nvPr/>
        </p:nvSpPr>
        <p:spPr>
          <a:xfrm>
            <a:off x="1040648" y="3372331"/>
            <a:ext cx="6073830" cy="7874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0000"/>
              </a:lnSpc>
              <a:spcAft>
                <a:spcPts val="1200"/>
              </a:spcAft>
            </a:pPr>
            <a:r>
              <a:rPr lang="en-US" sz="1800" b="0" dirty="0">
                <a:latin typeface="Noto Serif" panose="02020502060505020204" pitchFamily="18" charset="0"/>
                <a:ea typeface="Noto Serif" panose="02020502060505020204" pitchFamily="18" charset="0"/>
                <a:cs typeface="Noto Serif" panose="02020502060505020204" pitchFamily="18" charset="0"/>
              </a:rPr>
              <a:t>7 out of 10 graduating high school seniors may qualify, no matter their GPA or athletic achievements!</a:t>
            </a:r>
            <a:endParaRPr lang="en-US" sz="1800" dirty="0">
              <a:latin typeface="Noto Serif" panose="02020502060505020204" pitchFamily="18" charset="0"/>
              <a:ea typeface="Noto Serif" panose="02020502060505020204" pitchFamily="18" charset="0"/>
              <a:cs typeface="Noto Serif" panose="02020502060505020204" pitchFamily="18" charset="0"/>
            </a:endParaRPr>
          </a:p>
        </p:txBody>
      </p:sp>
      <p:pic>
        <p:nvPicPr>
          <p:cNvPr id="9" name="Picture 8" descr="A green line on a black background&#10;&#10;AI-generated content may be incorrect.">
            <a:extLst>
              <a:ext uri="{FF2B5EF4-FFF2-40B4-BE49-F238E27FC236}">
                <a16:creationId xmlns:a16="http://schemas.microsoft.com/office/drawing/2014/main" id="{E9C8DD5B-DB2F-C8A8-E936-719FFB877474}"/>
              </a:ext>
            </a:extLst>
          </p:cNvPr>
          <p:cNvPicPr>
            <a:picLocks noChangeAspect="1"/>
          </p:cNvPicPr>
          <p:nvPr/>
        </p:nvPicPr>
        <p:blipFill>
          <a:blip r:embed="rId4"/>
          <a:stretch>
            <a:fillRect/>
          </a:stretch>
        </p:blipFill>
        <p:spPr>
          <a:xfrm rot="10800000">
            <a:off x="-4396897" y="3980165"/>
            <a:ext cx="6827520" cy="4699083"/>
          </a:xfrm>
          <a:prstGeom prst="rect">
            <a:avLst/>
          </a:prstGeom>
        </p:spPr>
      </p:pic>
      <p:pic>
        <p:nvPicPr>
          <p:cNvPr id="13" name="Picture 12" descr="A blue line with black background&#10;&#10;AI-generated content may be incorrect.">
            <a:extLst>
              <a:ext uri="{FF2B5EF4-FFF2-40B4-BE49-F238E27FC236}">
                <a16:creationId xmlns:a16="http://schemas.microsoft.com/office/drawing/2014/main" id="{98C53DCF-FF1F-D3F7-1D6B-3CD19484BD22}"/>
              </a:ext>
            </a:extLst>
          </p:cNvPr>
          <p:cNvPicPr>
            <a:picLocks noChangeAspect="1"/>
          </p:cNvPicPr>
          <p:nvPr/>
        </p:nvPicPr>
        <p:blipFill>
          <a:blip r:embed="rId5"/>
          <a:stretch>
            <a:fillRect/>
          </a:stretch>
        </p:blipFill>
        <p:spPr>
          <a:xfrm>
            <a:off x="9681994" y="-1771728"/>
            <a:ext cx="4541153" cy="4297365"/>
          </a:xfrm>
          <a:prstGeom prst="rect">
            <a:avLst/>
          </a:prstGeom>
        </p:spPr>
      </p:pic>
      <p:sp>
        <p:nvSpPr>
          <p:cNvPr id="2" name="Title 3">
            <a:extLst>
              <a:ext uri="{FF2B5EF4-FFF2-40B4-BE49-F238E27FC236}">
                <a16:creationId xmlns:a16="http://schemas.microsoft.com/office/drawing/2014/main" id="{B400C168-F5F1-61CA-C4E7-83FC41A0B190}"/>
              </a:ext>
            </a:extLst>
          </p:cNvPr>
          <p:cNvSpPr txBox="1">
            <a:spLocks/>
          </p:cNvSpPr>
          <p:nvPr/>
        </p:nvSpPr>
        <p:spPr>
          <a:xfrm>
            <a:off x="1040649" y="4663353"/>
            <a:ext cx="7086600" cy="4979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0000"/>
              </a:lnSpc>
              <a:spcAft>
                <a:spcPts val="1200"/>
              </a:spcAft>
            </a:pPr>
            <a:r>
              <a:rPr lang="en-US" sz="2200" dirty="0">
                <a:latin typeface="Noto Serif" panose="02020502060505020204" pitchFamily="18" charset="0"/>
                <a:ea typeface="Noto Serif" panose="02020502060505020204" pitchFamily="18" charset="0"/>
                <a:cs typeface="Noto Serif" panose="02020502060505020204" pitchFamily="18" charset="0"/>
              </a:rPr>
              <a:t>Just complete the FAFSA to apply!</a:t>
            </a:r>
          </a:p>
        </p:txBody>
      </p:sp>
    </p:spTree>
    <p:extLst>
      <p:ext uri="{BB962C8B-B14F-4D97-AF65-F5344CB8AC3E}">
        <p14:creationId xmlns:p14="http://schemas.microsoft.com/office/powerpoint/2010/main" val="1562352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1519E-6EB5-8CBC-0DB8-348907BA40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8E638E-5036-C0DE-8964-2D1669CE01A5}"/>
              </a:ext>
            </a:extLst>
          </p:cNvPr>
          <p:cNvSpPr>
            <a:spLocks noGrp="1"/>
          </p:cNvSpPr>
          <p:nvPr>
            <p:ph type="title"/>
          </p:nvPr>
        </p:nvSpPr>
        <p:spPr>
          <a:xfrm>
            <a:off x="0" y="881767"/>
            <a:ext cx="12192000" cy="1325563"/>
          </a:xfrm>
        </p:spPr>
        <p:txBody>
          <a:bodyPr>
            <a:normAutofit/>
          </a:bodyPr>
          <a:lstStyle/>
          <a:p>
            <a:pPr algn="ctr">
              <a:lnSpc>
                <a:spcPct val="100000"/>
              </a:lnSpc>
            </a:pPr>
            <a:r>
              <a:rPr lang="en-US" dirty="0"/>
              <a:t>Michigan Achievement Skills Scholarship</a:t>
            </a:r>
            <a:endParaRPr lang="en-US" baseline="30000" dirty="0"/>
          </a:p>
        </p:txBody>
      </p:sp>
      <p:sp>
        <p:nvSpPr>
          <p:cNvPr id="11" name="Title 3">
            <a:extLst>
              <a:ext uri="{FF2B5EF4-FFF2-40B4-BE49-F238E27FC236}">
                <a16:creationId xmlns:a16="http://schemas.microsoft.com/office/drawing/2014/main" id="{DDE76611-AFB0-1738-B849-936636754030}"/>
              </a:ext>
            </a:extLst>
          </p:cNvPr>
          <p:cNvSpPr txBox="1">
            <a:spLocks/>
          </p:cNvSpPr>
          <p:nvPr/>
        </p:nvSpPr>
        <p:spPr>
          <a:xfrm>
            <a:off x="0" y="2125381"/>
            <a:ext cx="12192000" cy="105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6500" dirty="0"/>
              <a:t>Get up to</a:t>
            </a:r>
          </a:p>
        </p:txBody>
      </p:sp>
      <p:sp>
        <p:nvSpPr>
          <p:cNvPr id="3" name="TextBox 2">
            <a:extLst>
              <a:ext uri="{FF2B5EF4-FFF2-40B4-BE49-F238E27FC236}">
                <a16:creationId xmlns:a16="http://schemas.microsoft.com/office/drawing/2014/main" id="{17EE6963-5FC3-2FF9-3DF9-693DE23B0367}"/>
              </a:ext>
            </a:extLst>
          </p:cNvPr>
          <p:cNvSpPr txBox="1"/>
          <p:nvPr/>
        </p:nvSpPr>
        <p:spPr>
          <a:xfrm>
            <a:off x="0" y="2638989"/>
            <a:ext cx="12192000" cy="3170099"/>
          </a:xfrm>
          <a:prstGeom prst="rect">
            <a:avLst/>
          </a:prstGeom>
          <a:noFill/>
        </p:spPr>
        <p:txBody>
          <a:bodyPr wrap="square" rtlCol="0">
            <a:spAutoFit/>
          </a:bodyPr>
          <a:lstStyle/>
          <a:p>
            <a:pPr algn="ctr"/>
            <a:r>
              <a:rPr lang="en-US" sz="20000" b="1" dirty="0">
                <a:solidFill>
                  <a:schemeClr val="bg1"/>
                </a:solidFill>
                <a:latin typeface="Bebas Neue Bold" panose="020B0606020202050201" pitchFamily="34" charset="77"/>
              </a:rPr>
              <a:t>$4,000</a:t>
            </a:r>
          </a:p>
        </p:txBody>
      </p:sp>
      <p:sp>
        <p:nvSpPr>
          <p:cNvPr id="5" name="Title 3">
            <a:extLst>
              <a:ext uri="{FF2B5EF4-FFF2-40B4-BE49-F238E27FC236}">
                <a16:creationId xmlns:a16="http://schemas.microsoft.com/office/drawing/2014/main" id="{4B0B0DE4-E011-6CD7-C27B-DBE9CF52A5F1}"/>
              </a:ext>
            </a:extLst>
          </p:cNvPr>
          <p:cNvSpPr txBox="1">
            <a:spLocks/>
          </p:cNvSpPr>
          <p:nvPr/>
        </p:nvSpPr>
        <p:spPr>
          <a:xfrm>
            <a:off x="1554480" y="5099356"/>
            <a:ext cx="9083040" cy="105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3200" b="0" dirty="0">
                <a:latin typeface="Noto Serif" panose="02020502060505020204" pitchFamily="18" charset="0"/>
                <a:ea typeface="Noto Serif" panose="02020502060505020204" pitchFamily="18" charset="0"/>
                <a:cs typeface="Noto Serif" panose="02020502060505020204" pitchFamily="18" charset="0"/>
              </a:rPr>
              <a:t>For a career training program!</a:t>
            </a:r>
          </a:p>
        </p:txBody>
      </p:sp>
      <p:pic>
        <p:nvPicPr>
          <p:cNvPr id="7" name="Picture 6" descr="A green square with black background&#10;&#10;AI-generated content may be incorrect.">
            <a:extLst>
              <a:ext uri="{FF2B5EF4-FFF2-40B4-BE49-F238E27FC236}">
                <a16:creationId xmlns:a16="http://schemas.microsoft.com/office/drawing/2014/main" id="{ED81D47C-5768-7548-4B89-4C1A753DB0DA}"/>
              </a:ext>
            </a:extLst>
          </p:cNvPr>
          <p:cNvPicPr>
            <a:picLocks noChangeAspect="1"/>
          </p:cNvPicPr>
          <p:nvPr/>
        </p:nvPicPr>
        <p:blipFill>
          <a:blip r:embed="rId3"/>
          <a:stretch>
            <a:fillRect/>
          </a:stretch>
        </p:blipFill>
        <p:spPr>
          <a:xfrm>
            <a:off x="6834244" y="4051350"/>
            <a:ext cx="11067676" cy="4549975"/>
          </a:xfrm>
          <a:prstGeom prst="rect">
            <a:avLst/>
          </a:prstGeom>
        </p:spPr>
      </p:pic>
      <p:pic>
        <p:nvPicPr>
          <p:cNvPr id="8" name="Picture 7" descr="A blue line with black background&#10;&#10;AI-generated content may be incorrect.">
            <a:extLst>
              <a:ext uri="{FF2B5EF4-FFF2-40B4-BE49-F238E27FC236}">
                <a16:creationId xmlns:a16="http://schemas.microsoft.com/office/drawing/2014/main" id="{A0590DEA-9A8E-67EE-8BF8-461C41AB326B}"/>
              </a:ext>
            </a:extLst>
          </p:cNvPr>
          <p:cNvPicPr>
            <a:picLocks noChangeAspect="1"/>
          </p:cNvPicPr>
          <p:nvPr/>
        </p:nvPicPr>
        <p:blipFill>
          <a:blip r:embed="rId4"/>
          <a:stretch>
            <a:fillRect/>
          </a:stretch>
        </p:blipFill>
        <p:spPr>
          <a:xfrm rot="16200000">
            <a:off x="-2232339" y="-2952821"/>
            <a:ext cx="5409410" cy="5119010"/>
          </a:xfrm>
          <a:prstGeom prst="rect">
            <a:avLst/>
          </a:prstGeom>
        </p:spPr>
      </p:pic>
    </p:spTree>
    <p:extLst>
      <p:ext uri="{BB962C8B-B14F-4D97-AF65-F5344CB8AC3E}">
        <p14:creationId xmlns:p14="http://schemas.microsoft.com/office/powerpoint/2010/main" val="2452185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AA8CD-012E-BFDC-06F1-372E9D6579B0}"/>
            </a:ext>
          </a:extLst>
        </p:cNvPr>
        <p:cNvGrpSpPr/>
        <p:nvPr/>
      </p:nvGrpSpPr>
      <p:grpSpPr>
        <a:xfrm>
          <a:off x="0" y="0"/>
          <a:ext cx="0" cy="0"/>
          <a:chOff x="0" y="0"/>
          <a:chExt cx="0" cy="0"/>
        </a:xfrm>
      </p:grpSpPr>
      <p:pic>
        <p:nvPicPr>
          <p:cNvPr id="7" name="Picture 6" descr="A group of people holding folders and papers&#10;&#10;AI-generated content may be incorrect.">
            <a:extLst>
              <a:ext uri="{FF2B5EF4-FFF2-40B4-BE49-F238E27FC236}">
                <a16:creationId xmlns:a16="http://schemas.microsoft.com/office/drawing/2014/main" id="{F46D0E79-7D94-8B20-DD0B-E9F7BB10DFF2}"/>
              </a:ext>
            </a:extLst>
          </p:cNvPr>
          <p:cNvPicPr>
            <a:picLocks noChangeAspect="1"/>
          </p:cNvPicPr>
          <p:nvPr/>
        </p:nvPicPr>
        <p:blipFill>
          <a:blip r:embed="rId3"/>
          <a:stretch>
            <a:fillRect/>
          </a:stretch>
        </p:blipFill>
        <p:spPr>
          <a:xfrm>
            <a:off x="5977393" y="2468964"/>
            <a:ext cx="7047728" cy="4562476"/>
          </a:xfrm>
          <a:prstGeom prst="rect">
            <a:avLst/>
          </a:prstGeom>
          <a:effectLst>
            <a:outerShdw blurRad="604956" dist="38100" dir="13500000" algn="br" rotWithShape="0">
              <a:prstClr val="black">
                <a:alpha val="40000"/>
              </a:prstClr>
            </a:outerShdw>
          </a:effectLst>
        </p:spPr>
      </p:pic>
      <p:sp>
        <p:nvSpPr>
          <p:cNvPr id="4" name="Title 3">
            <a:extLst>
              <a:ext uri="{FF2B5EF4-FFF2-40B4-BE49-F238E27FC236}">
                <a16:creationId xmlns:a16="http://schemas.microsoft.com/office/drawing/2014/main" id="{6909BBEA-1E04-7D85-0951-F459D0BA5EBE}"/>
              </a:ext>
            </a:extLst>
          </p:cNvPr>
          <p:cNvSpPr>
            <a:spLocks noGrp="1"/>
          </p:cNvSpPr>
          <p:nvPr>
            <p:ph type="title"/>
          </p:nvPr>
        </p:nvSpPr>
        <p:spPr>
          <a:xfrm>
            <a:off x="1061720" y="1043906"/>
            <a:ext cx="10515600" cy="1325563"/>
          </a:xfrm>
        </p:spPr>
        <p:txBody>
          <a:bodyPr>
            <a:normAutofit/>
          </a:bodyPr>
          <a:lstStyle/>
          <a:p>
            <a:pPr>
              <a:lnSpc>
                <a:spcPct val="100000"/>
              </a:lnSpc>
            </a:pPr>
            <a:r>
              <a:rPr lang="en-US" dirty="0"/>
              <a:t>Michigan Achievement Skills Scholarship</a:t>
            </a:r>
          </a:p>
        </p:txBody>
      </p:sp>
      <p:pic>
        <p:nvPicPr>
          <p:cNvPr id="9" name="Picture 8" descr="A green line on a black background&#10;&#10;AI-generated content may be incorrect.">
            <a:extLst>
              <a:ext uri="{FF2B5EF4-FFF2-40B4-BE49-F238E27FC236}">
                <a16:creationId xmlns:a16="http://schemas.microsoft.com/office/drawing/2014/main" id="{0CCDFFDC-566F-A153-D697-91ADF31F1518}"/>
              </a:ext>
            </a:extLst>
          </p:cNvPr>
          <p:cNvPicPr>
            <a:picLocks noChangeAspect="1"/>
          </p:cNvPicPr>
          <p:nvPr/>
        </p:nvPicPr>
        <p:blipFill>
          <a:blip r:embed="rId4"/>
          <a:stretch>
            <a:fillRect/>
          </a:stretch>
        </p:blipFill>
        <p:spPr>
          <a:xfrm>
            <a:off x="9425010" y="-2395684"/>
            <a:ext cx="6827520" cy="4699083"/>
          </a:xfrm>
          <a:prstGeom prst="rect">
            <a:avLst/>
          </a:prstGeom>
        </p:spPr>
      </p:pic>
      <p:pic>
        <p:nvPicPr>
          <p:cNvPr id="13" name="Picture 12" descr="A blue line with black background&#10;&#10;AI-generated content may be incorrect.">
            <a:extLst>
              <a:ext uri="{FF2B5EF4-FFF2-40B4-BE49-F238E27FC236}">
                <a16:creationId xmlns:a16="http://schemas.microsoft.com/office/drawing/2014/main" id="{010C8DCD-A931-C01F-BF81-452169B3C890}"/>
              </a:ext>
            </a:extLst>
          </p:cNvPr>
          <p:cNvPicPr>
            <a:picLocks noChangeAspect="1"/>
          </p:cNvPicPr>
          <p:nvPr/>
        </p:nvPicPr>
        <p:blipFill>
          <a:blip r:embed="rId5"/>
          <a:stretch>
            <a:fillRect/>
          </a:stretch>
        </p:blipFill>
        <p:spPr>
          <a:xfrm rot="10800000">
            <a:off x="-2392497" y="4259128"/>
            <a:ext cx="4541153" cy="4297365"/>
          </a:xfrm>
          <a:prstGeom prst="rect">
            <a:avLst/>
          </a:prstGeom>
        </p:spPr>
      </p:pic>
      <p:sp>
        <p:nvSpPr>
          <p:cNvPr id="2" name="Title 1">
            <a:extLst>
              <a:ext uri="{FF2B5EF4-FFF2-40B4-BE49-F238E27FC236}">
                <a16:creationId xmlns:a16="http://schemas.microsoft.com/office/drawing/2014/main" id="{D3554FDF-DCA1-CC62-2BF7-A18323FFC141}"/>
              </a:ext>
            </a:extLst>
          </p:cNvPr>
          <p:cNvSpPr txBox="1">
            <a:spLocks/>
          </p:cNvSpPr>
          <p:nvPr/>
        </p:nvSpPr>
        <p:spPr>
          <a:xfrm>
            <a:off x="1127369" y="2840372"/>
            <a:ext cx="5548494" cy="19731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marL="457200" indent="-457200">
              <a:lnSpc>
                <a:spcPct val="100000"/>
              </a:lnSpc>
              <a:spcAft>
                <a:spcPts val="1800"/>
              </a:spcAft>
              <a:buSzPct val="96000"/>
              <a:buFont typeface="Arial" panose="020B0604020202020204" pitchFamily="34" charset="0"/>
              <a:buChar char="•"/>
            </a:pPr>
            <a:r>
              <a:rPr lang="en-US" sz="2200" b="0" dirty="0">
                <a:latin typeface="Noto Serif" panose="02020502060505020204" pitchFamily="18" charset="0"/>
                <a:ea typeface="Noto Serif" panose="02020502060505020204" pitchFamily="18" charset="0"/>
                <a:cs typeface="Noto Serif" panose="02020502060505020204" pitchFamily="18" charset="0"/>
              </a:rPr>
              <a:t>Visit </a:t>
            </a:r>
            <a:r>
              <a:rPr lang="en-US" sz="2200" b="0" dirty="0" err="1">
                <a:latin typeface="Noto Serif" panose="02020502060505020204" pitchFamily="18" charset="0"/>
                <a:ea typeface="Noto Serif" panose="02020502060505020204" pitchFamily="18" charset="0"/>
                <a:cs typeface="Noto Serif" panose="02020502060505020204" pitchFamily="18" charset="0"/>
              </a:rPr>
              <a:t>mi.gov</a:t>
            </a:r>
            <a:r>
              <a:rPr lang="en-US" sz="2200" b="0" dirty="0">
                <a:latin typeface="Noto Serif" panose="02020502060505020204" pitchFamily="18" charset="0"/>
                <a:ea typeface="Noto Serif" panose="02020502060505020204" pitchFamily="18" charset="0"/>
                <a:cs typeface="Noto Serif" panose="02020502060505020204" pitchFamily="18" charset="0"/>
              </a:rPr>
              <a:t> to browse and choose an eligible career training program.</a:t>
            </a:r>
          </a:p>
          <a:p>
            <a:pPr marL="457200" indent="-457200">
              <a:lnSpc>
                <a:spcPct val="100000"/>
              </a:lnSpc>
              <a:spcAft>
                <a:spcPts val="1800"/>
              </a:spcAft>
              <a:buSzPct val="96000"/>
              <a:buFont typeface="Arial" panose="020B0604020202020204" pitchFamily="34" charset="0"/>
              <a:buChar char="•"/>
            </a:pPr>
            <a:r>
              <a:rPr lang="en-US" sz="2200" b="0" dirty="0">
                <a:latin typeface="Noto Serif" panose="02020502060505020204" pitchFamily="18" charset="0"/>
                <a:ea typeface="Noto Serif" panose="02020502060505020204" pitchFamily="18" charset="0"/>
                <a:cs typeface="Noto Serif" panose="02020502060505020204" pitchFamily="18" charset="0"/>
              </a:rPr>
              <a:t>Complete the application through the MiSSG student portal.</a:t>
            </a:r>
          </a:p>
        </p:txBody>
      </p:sp>
      <p:sp>
        <p:nvSpPr>
          <p:cNvPr id="3" name="Title 3">
            <a:extLst>
              <a:ext uri="{FF2B5EF4-FFF2-40B4-BE49-F238E27FC236}">
                <a16:creationId xmlns:a16="http://schemas.microsoft.com/office/drawing/2014/main" id="{E2001D2E-2388-06DF-3C07-7CDFC468ABA8}"/>
              </a:ext>
            </a:extLst>
          </p:cNvPr>
          <p:cNvSpPr txBox="1">
            <a:spLocks/>
          </p:cNvSpPr>
          <p:nvPr/>
        </p:nvSpPr>
        <p:spPr>
          <a:xfrm>
            <a:off x="1040649" y="5015455"/>
            <a:ext cx="5248391" cy="8274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0000"/>
              </a:lnSpc>
              <a:spcAft>
                <a:spcPts val="1200"/>
              </a:spcAft>
            </a:pPr>
            <a:r>
              <a:rPr lang="en-US" sz="1800" dirty="0">
                <a:latin typeface="Noto Serif" panose="02020502060505020204" pitchFamily="18" charset="0"/>
                <a:ea typeface="Noto Serif" panose="02020502060505020204" pitchFamily="18" charset="0"/>
                <a:cs typeface="Noto Serif" panose="02020502060505020204" pitchFamily="18" charset="0"/>
              </a:rPr>
              <a:t>It takes most five minutes or less to apply!</a:t>
            </a:r>
          </a:p>
        </p:txBody>
      </p:sp>
    </p:spTree>
    <p:extLst>
      <p:ext uri="{BB962C8B-B14F-4D97-AF65-F5344CB8AC3E}">
        <p14:creationId xmlns:p14="http://schemas.microsoft.com/office/powerpoint/2010/main" val="365845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quatting down with his hands out&#10;&#10;AI-generated content may be incorrect.">
            <a:extLst>
              <a:ext uri="{FF2B5EF4-FFF2-40B4-BE49-F238E27FC236}">
                <a16:creationId xmlns:a16="http://schemas.microsoft.com/office/drawing/2014/main" id="{520F3A33-111F-3CA8-E815-006CC7FA3570}"/>
              </a:ext>
            </a:extLst>
          </p:cNvPr>
          <p:cNvPicPr>
            <a:picLocks noChangeAspect="1"/>
          </p:cNvPicPr>
          <p:nvPr/>
        </p:nvPicPr>
        <p:blipFill>
          <a:blip r:embed="rId3"/>
          <a:stretch>
            <a:fillRect/>
          </a:stretch>
        </p:blipFill>
        <p:spPr>
          <a:xfrm>
            <a:off x="5883384" y="2232422"/>
            <a:ext cx="6754217" cy="4962571"/>
          </a:xfrm>
          <a:prstGeom prst="rect">
            <a:avLst/>
          </a:prstGeom>
          <a:effectLst>
            <a:outerShdw blurRad="756366" dist="38100" dir="13500000" algn="br" rotWithShape="0">
              <a:prstClr val="black">
                <a:alpha val="40000"/>
              </a:prstClr>
            </a:outerShdw>
          </a:effectLst>
        </p:spPr>
      </p:pic>
      <p:sp>
        <p:nvSpPr>
          <p:cNvPr id="6" name="Title 3">
            <a:extLst>
              <a:ext uri="{FF2B5EF4-FFF2-40B4-BE49-F238E27FC236}">
                <a16:creationId xmlns:a16="http://schemas.microsoft.com/office/drawing/2014/main" id="{39CEDF48-1B89-2CAB-4A90-4E527236451C}"/>
              </a:ext>
            </a:extLst>
          </p:cNvPr>
          <p:cNvSpPr txBox="1">
            <a:spLocks/>
          </p:cNvSpPr>
          <p:nvPr/>
        </p:nvSpPr>
        <p:spPr>
          <a:xfrm>
            <a:off x="860893" y="1223431"/>
            <a:ext cx="4329113" cy="1008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r>
              <a:rPr lang="en-US" sz="6200" dirty="0"/>
              <a:t>Complete the</a:t>
            </a:r>
          </a:p>
        </p:txBody>
      </p:sp>
      <p:sp>
        <p:nvSpPr>
          <p:cNvPr id="7" name="TextBox 6">
            <a:extLst>
              <a:ext uri="{FF2B5EF4-FFF2-40B4-BE49-F238E27FC236}">
                <a16:creationId xmlns:a16="http://schemas.microsoft.com/office/drawing/2014/main" id="{4080FD79-41F3-1B13-B5FA-216FCD8D95A7}"/>
              </a:ext>
            </a:extLst>
          </p:cNvPr>
          <p:cNvSpPr txBox="1"/>
          <p:nvPr/>
        </p:nvSpPr>
        <p:spPr>
          <a:xfrm>
            <a:off x="776490" y="2048984"/>
            <a:ext cx="8435923" cy="2970044"/>
          </a:xfrm>
          <a:prstGeom prst="rect">
            <a:avLst/>
          </a:prstGeom>
          <a:noFill/>
        </p:spPr>
        <p:txBody>
          <a:bodyPr wrap="square" rtlCol="0">
            <a:spAutoFit/>
          </a:bodyPr>
          <a:lstStyle/>
          <a:p>
            <a:pPr>
              <a:lnSpc>
                <a:spcPct val="80000"/>
              </a:lnSpc>
            </a:pPr>
            <a:r>
              <a:rPr lang="en-US" sz="22000" b="1" dirty="0" err="1">
                <a:solidFill>
                  <a:schemeClr val="bg1"/>
                </a:solidFill>
                <a:latin typeface="Bebas Neue Bold" panose="020B0606020202050201" pitchFamily="34" charset="77"/>
              </a:rPr>
              <a:t>fafsa</a:t>
            </a:r>
            <a:endParaRPr lang="en-US" sz="22000" b="1" dirty="0">
              <a:solidFill>
                <a:schemeClr val="bg1"/>
              </a:solidFill>
              <a:latin typeface="Bebas Neue Bold" panose="020B0606020202050201" pitchFamily="34" charset="77"/>
            </a:endParaRPr>
          </a:p>
        </p:txBody>
      </p:sp>
      <p:sp>
        <p:nvSpPr>
          <p:cNvPr id="10" name="Title 3">
            <a:extLst>
              <a:ext uri="{FF2B5EF4-FFF2-40B4-BE49-F238E27FC236}">
                <a16:creationId xmlns:a16="http://schemas.microsoft.com/office/drawing/2014/main" id="{FCF80F2C-5487-A60E-2D71-B0C13616A6DA}"/>
              </a:ext>
            </a:extLst>
          </p:cNvPr>
          <p:cNvSpPr txBox="1">
            <a:spLocks/>
          </p:cNvSpPr>
          <p:nvPr/>
        </p:nvSpPr>
        <p:spPr>
          <a:xfrm>
            <a:off x="860893" y="5121191"/>
            <a:ext cx="7101840" cy="8274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0000"/>
              </a:lnSpc>
              <a:spcAft>
                <a:spcPts val="1200"/>
              </a:spcAft>
            </a:pPr>
            <a:r>
              <a:rPr lang="en-US" sz="2500" dirty="0">
                <a:latin typeface="Noto Serif" panose="02020502060505020204" pitchFamily="18" charset="0"/>
                <a:ea typeface="Noto Serif" panose="02020502060505020204" pitchFamily="18" charset="0"/>
                <a:cs typeface="Noto Serif" panose="02020502060505020204" pitchFamily="18" charset="0"/>
              </a:rPr>
              <a:t>It’s easier than ever. </a:t>
            </a:r>
            <a:r>
              <a:rPr lang="en-US" sz="2500" b="0" dirty="0">
                <a:latin typeface="Noto Serif" panose="02020502060505020204" pitchFamily="18" charset="0"/>
                <a:ea typeface="Noto Serif" panose="02020502060505020204" pitchFamily="18" charset="0"/>
                <a:cs typeface="Noto Serif" panose="02020502060505020204" pitchFamily="18" charset="0"/>
              </a:rPr>
              <a:t>Seriously.</a:t>
            </a:r>
          </a:p>
        </p:txBody>
      </p:sp>
      <p:pic>
        <p:nvPicPr>
          <p:cNvPr id="12" name="Picture 11" descr="A blue line with black background&#10;&#10;AI-generated content may be incorrect.">
            <a:extLst>
              <a:ext uri="{FF2B5EF4-FFF2-40B4-BE49-F238E27FC236}">
                <a16:creationId xmlns:a16="http://schemas.microsoft.com/office/drawing/2014/main" id="{E4382A2B-4FD9-812D-3C6B-783879B90F6B}"/>
              </a:ext>
            </a:extLst>
          </p:cNvPr>
          <p:cNvPicPr>
            <a:picLocks noChangeAspect="1"/>
          </p:cNvPicPr>
          <p:nvPr/>
        </p:nvPicPr>
        <p:blipFill>
          <a:blip r:embed="rId4"/>
          <a:stretch>
            <a:fillRect/>
          </a:stretch>
        </p:blipFill>
        <p:spPr>
          <a:xfrm>
            <a:off x="9681994" y="-1771728"/>
            <a:ext cx="4541153" cy="4297365"/>
          </a:xfrm>
          <a:prstGeom prst="rect">
            <a:avLst/>
          </a:prstGeom>
        </p:spPr>
      </p:pic>
      <p:pic>
        <p:nvPicPr>
          <p:cNvPr id="15" name="Picture 14" descr="A green line on a black background&#10;&#10;AI-generated content may be incorrect.">
            <a:extLst>
              <a:ext uri="{FF2B5EF4-FFF2-40B4-BE49-F238E27FC236}">
                <a16:creationId xmlns:a16="http://schemas.microsoft.com/office/drawing/2014/main" id="{F0D6A291-6A63-2258-0B22-72642C14D4D1}"/>
              </a:ext>
            </a:extLst>
          </p:cNvPr>
          <p:cNvPicPr>
            <a:picLocks noChangeAspect="1"/>
          </p:cNvPicPr>
          <p:nvPr/>
        </p:nvPicPr>
        <p:blipFill>
          <a:blip r:embed="rId5"/>
          <a:stretch>
            <a:fillRect/>
          </a:stretch>
        </p:blipFill>
        <p:spPr>
          <a:xfrm rot="10800000">
            <a:off x="-4589937" y="4332364"/>
            <a:ext cx="6827520" cy="4699083"/>
          </a:xfrm>
          <a:prstGeom prst="rect">
            <a:avLst/>
          </a:prstGeom>
        </p:spPr>
      </p:pic>
      <p:sp>
        <p:nvSpPr>
          <p:cNvPr id="2" name="Title 3">
            <a:extLst>
              <a:ext uri="{FF2B5EF4-FFF2-40B4-BE49-F238E27FC236}">
                <a16:creationId xmlns:a16="http://schemas.microsoft.com/office/drawing/2014/main" id="{1A5464DC-A3EC-FDF8-A438-56664E3530AA}"/>
              </a:ext>
            </a:extLst>
          </p:cNvPr>
          <p:cNvSpPr txBox="1">
            <a:spLocks/>
          </p:cNvSpPr>
          <p:nvPr/>
        </p:nvSpPr>
        <p:spPr>
          <a:xfrm>
            <a:off x="860893" y="4181189"/>
            <a:ext cx="5346619" cy="10089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r>
              <a:rPr lang="en-US" sz="6200" dirty="0"/>
              <a:t>To get started</a:t>
            </a:r>
          </a:p>
        </p:txBody>
      </p:sp>
    </p:spTree>
    <p:extLst>
      <p:ext uri="{BB962C8B-B14F-4D97-AF65-F5344CB8AC3E}">
        <p14:creationId xmlns:p14="http://schemas.microsoft.com/office/powerpoint/2010/main" val="1849990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530</TotalTime>
  <Words>1091</Words>
  <Application>Microsoft Macintosh PowerPoint</Application>
  <PresentationFormat>Widescreen</PresentationFormat>
  <Paragraphs>106</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Bebas Neue Bold</vt:lpstr>
      <vt:lpstr>Noto Serif</vt:lpstr>
      <vt:lpstr>Noto Serif Med</vt:lpstr>
      <vt:lpstr>Noto Serif SemBd</vt:lpstr>
      <vt:lpstr>Office Theme</vt:lpstr>
      <vt:lpstr>Seniors can unlock</vt:lpstr>
      <vt:lpstr>Qualifying grads could get:</vt:lpstr>
      <vt:lpstr>Community College Guarantee*</vt:lpstr>
      <vt:lpstr>Community College Guarantee</vt:lpstr>
      <vt:lpstr>Michigan Achievement Scholarship</vt:lpstr>
      <vt:lpstr>Michigan Achievement Scholarship</vt:lpstr>
      <vt:lpstr>Michigan Achievement Skills Scholarship</vt:lpstr>
      <vt:lpstr>Michigan Achievement Skills Scholarship</vt:lpstr>
      <vt:lpstr>PowerPoint Presentation</vt:lpstr>
      <vt:lpstr>What is the FAFSA?</vt:lpstr>
      <vt:lpstr>2 Steps to filling out the FAFSA</vt:lpstr>
      <vt:lpstr>FAFSA Timeline</vt:lpstr>
      <vt:lpstr>You’ve got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 Houghton</dc:creator>
  <cp:lastModifiedBy>Nathan Houghton</cp:lastModifiedBy>
  <cp:revision>48</cp:revision>
  <dcterms:created xsi:type="dcterms:W3CDTF">2025-09-24T20:07:07Z</dcterms:created>
  <dcterms:modified xsi:type="dcterms:W3CDTF">2025-10-07T18:42:47Z</dcterms:modified>
</cp:coreProperties>
</file>