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5"/>
  </p:notesMasterIdLst>
  <p:sldIdLst>
    <p:sldId id="256" r:id="rId2"/>
    <p:sldId id="257" r:id="rId3"/>
    <p:sldId id="258" r:id="rId4"/>
    <p:sldId id="269" r:id="rId5"/>
    <p:sldId id="270" r:id="rId6"/>
    <p:sldId id="271" r:id="rId7"/>
    <p:sldId id="272" r:id="rId8"/>
    <p:sldId id="273" r:id="rId9"/>
    <p:sldId id="264" r:id="rId10"/>
    <p:sldId id="265" r:id="rId11"/>
    <p:sldId id="266" r:id="rId12"/>
    <p:sldId id="267" r:id="rId13"/>
    <p:sldId id="268"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2A2E"/>
    <a:srgbClr val="6258A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323"/>
    <p:restoredTop sz="77031"/>
  </p:normalViewPr>
  <p:slideViewPr>
    <p:cSldViewPr snapToGrid="0">
      <p:cViewPr varScale="1">
        <p:scale>
          <a:sx n="89" d="100"/>
          <a:sy n="89" d="100"/>
        </p:scale>
        <p:origin x="2056" y="168"/>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0334D0C-C137-8945-9B16-E59C81AEC468}" type="datetimeFigureOut">
              <a:rPr lang="en-US" smtClean="0"/>
              <a:t>8/25/26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75B9464-9CB4-5143-8240-7985D5FC3DC8}" type="slidenum">
              <a:rPr lang="en-US" smtClean="0"/>
              <a:t>‹#›</a:t>
            </a:fld>
            <a:endParaRPr lang="en-US"/>
          </a:p>
        </p:txBody>
      </p:sp>
    </p:spTree>
    <p:extLst>
      <p:ext uri="{BB962C8B-B14F-4D97-AF65-F5344CB8AC3E}">
        <p14:creationId xmlns:p14="http://schemas.microsoft.com/office/powerpoint/2010/main" val="41267184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75B9464-9CB4-5143-8240-7985D5FC3DC8}" type="slidenum">
              <a:rPr lang="en-US" smtClean="0"/>
              <a:t>1</a:t>
            </a:fld>
            <a:endParaRPr lang="en-US"/>
          </a:p>
        </p:txBody>
      </p:sp>
    </p:spTree>
    <p:extLst>
      <p:ext uri="{BB962C8B-B14F-4D97-AF65-F5344CB8AC3E}">
        <p14:creationId xmlns:p14="http://schemas.microsoft.com/office/powerpoint/2010/main" val="42594134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628342-9AF0-894B-BBC9-B0087047B75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0481215-8BF3-F5E3-E485-800F3C757A4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387E5A0-F4F9-6DB1-7F6D-751F6AD21779}"/>
              </a:ext>
            </a:extLst>
          </p:cNvPr>
          <p:cNvSpPr>
            <a:spLocks noGrp="1"/>
          </p:cNvSpPr>
          <p:nvPr>
            <p:ph type="body" idx="1"/>
          </p:nvPr>
        </p:nvSpPr>
        <p:spPr/>
        <p:txBody>
          <a:bodyPr/>
          <a:lstStyle/>
          <a:p>
            <a:r>
              <a:rPr lang="en-US" sz="1200" kern="1200" dirty="0">
                <a:solidFill>
                  <a:schemeClr val="tx1"/>
                </a:solidFill>
                <a:effectLst/>
                <a:latin typeface="+mn-lt"/>
                <a:ea typeface="+mn-ea"/>
                <a:cs typeface="+mn-cs"/>
              </a:rPr>
              <a:t>Are you planning to attend a Michigan community college, university or career training program? You may qualify for thousands of dollars in scholarships! </a:t>
            </a:r>
          </a:p>
        </p:txBody>
      </p:sp>
      <p:sp>
        <p:nvSpPr>
          <p:cNvPr id="4" name="Slide Number Placeholder 3">
            <a:extLst>
              <a:ext uri="{FF2B5EF4-FFF2-40B4-BE49-F238E27FC236}">
                <a16:creationId xmlns:a16="http://schemas.microsoft.com/office/drawing/2014/main" id="{143AE32E-6484-56FB-1EB7-315EFE442ED4}"/>
              </a:ext>
            </a:extLst>
          </p:cNvPr>
          <p:cNvSpPr>
            <a:spLocks noGrp="1"/>
          </p:cNvSpPr>
          <p:nvPr>
            <p:ph type="sldNum" sz="quarter" idx="5"/>
          </p:nvPr>
        </p:nvSpPr>
        <p:spPr/>
        <p:txBody>
          <a:bodyPr/>
          <a:lstStyle/>
          <a:p>
            <a:fld id="{475B9464-9CB4-5143-8240-7985D5FC3DC8}" type="slidenum">
              <a:rPr lang="en-US" smtClean="0"/>
              <a:t>2</a:t>
            </a:fld>
            <a:endParaRPr lang="en-US"/>
          </a:p>
        </p:txBody>
      </p:sp>
    </p:spTree>
    <p:extLst>
      <p:ext uri="{BB962C8B-B14F-4D97-AF65-F5344CB8AC3E}">
        <p14:creationId xmlns:p14="http://schemas.microsoft.com/office/powerpoint/2010/main" val="11910809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878D98-7AFF-FFD2-A830-5A1D07769D4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8986065-8DC0-DD2A-4CA7-A5BCFDC7C21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9B2D68C-778B-21C7-00CC-92F1E5EDAA76}"/>
              </a:ext>
            </a:extLst>
          </p:cNvPr>
          <p:cNvSpPr>
            <a:spLocks noGrp="1"/>
          </p:cNvSpPr>
          <p:nvPr>
            <p:ph type="body" idx="1"/>
          </p:nvPr>
        </p:nvSpPr>
        <p:spPr/>
        <p:txBody>
          <a:bodyPr/>
          <a:lstStyle/>
          <a:p>
            <a:r>
              <a:rPr lang="en-US" sz="1200" kern="1200" dirty="0">
                <a:solidFill>
                  <a:schemeClr val="tx1"/>
                </a:solidFill>
                <a:effectLst/>
                <a:latin typeface="+mn-lt"/>
                <a:ea typeface="+mn-ea"/>
                <a:cs typeface="+mn-cs"/>
              </a:rPr>
              <a:t>Interested in earning a skill certificate or associate degree? Or are you thinking about going to a community college and potentially transferring to a four-year university afterwards? The Community College Guarantee may be for you! It offers tuition-free community college at eligible in-district community colleges.</a:t>
            </a:r>
          </a:p>
        </p:txBody>
      </p:sp>
      <p:sp>
        <p:nvSpPr>
          <p:cNvPr id="4" name="Slide Number Placeholder 3">
            <a:extLst>
              <a:ext uri="{FF2B5EF4-FFF2-40B4-BE49-F238E27FC236}">
                <a16:creationId xmlns:a16="http://schemas.microsoft.com/office/drawing/2014/main" id="{DFCD6B4C-DE4F-4A77-9989-D00A981CF4DB}"/>
              </a:ext>
            </a:extLst>
          </p:cNvPr>
          <p:cNvSpPr>
            <a:spLocks noGrp="1"/>
          </p:cNvSpPr>
          <p:nvPr>
            <p:ph type="sldNum" sz="quarter" idx="5"/>
          </p:nvPr>
        </p:nvSpPr>
        <p:spPr/>
        <p:txBody>
          <a:bodyPr/>
          <a:lstStyle/>
          <a:p>
            <a:fld id="{475B9464-9CB4-5143-8240-7985D5FC3DC8}" type="slidenum">
              <a:rPr lang="en-US" smtClean="0"/>
              <a:t>3</a:t>
            </a:fld>
            <a:endParaRPr lang="en-US"/>
          </a:p>
        </p:txBody>
      </p:sp>
    </p:spTree>
    <p:extLst>
      <p:ext uri="{BB962C8B-B14F-4D97-AF65-F5344CB8AC3E}">
        <p14:creationId xmlns:p14="http://schemas.microsoft.com/office/powerpoint/2010/main" val="16087124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561238-8A36-788F-A7C0-85838014166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18E4DB9-3CAA-0675-E3A1-13470CA3EC4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DF9B0E6-70C7-EB79-B5F6-3EFD1E36CD85}"/>
              </a:ext>
            </a:extLst>
          </p:cNvPr>
          <p:cNvSpPr>
            <a:spLocks noGrp="1"/>
          </p:cNvSpPr>
          <p:nvPr>
            <p:ph type="body" idx="1"/>
          </p:nvPr>
        </p:nvSpPr>
        <p:spPr/>
        <p:txBody>
          <a:bodyPr/>
          <a:lstStyle/>
          <a:p>
            <a:r>
              <a:rPr lang="en-US" sz="1200" kern="1200" dirty="0">
                <a:solidFill>
                  <a:schemeClr val="tx1"/>
                </a:solidFill>
                <a:effectLst/>
                <a:latin typeface="+mn-lt"/>
                <a:ea typeface="+mn-ea"/>
                <a:cs typeface="+mn-cs"/>
              </a:rPr>
              <a:t>All Michigan high school seniors are eligible for the Community College Guarantee! There are no GPA or income requirements.</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Plus, if you receive the Federal Pell Grant, you’re eligible for an extra $1,000 to help pay for living expenses like books, transportation and rent.</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All you have to do to apply is complete the 2026-2027 FAFSA. Plus there  are no essays or extra forms, completing the FAFSA is ALL you have to do to apply.</a:t>
            </a:r>
          </a:p>
        </p:txBody>
      </p:sp>
      <p:sp>
        <p:nvSpPr>
          <p:cNvPr id="4" name="Slide Number Placeholder 3">
            <a:extLst>
              <a:ext uri="{FF2B5EF4-FFF2-40B4-BE49-F238E27FC236}">
                <a16:creationId xmlns:a16="http://schemas.microsoft.com/office/drawing/2014/main" id="{4592DE11-7ABF-D8D3-868B-E3D09D52D2A8}"/>
              </a:ext>
            </a:extLst>
          </p:cNvPr>
          <p:cNvSpPr>
            <a:spLocks noGrp="1"/>
          </p:cNvSpPr>
          <p:nvPr>
            <p:ph type="sldNum" sz="quarter" idx="5"/>
          </p:nvPr>
        </p:nvSpPr>
        <p:spPr/>
        <p:txBody>
          <a:bodyPr/>
          <a:lstStyle/>
          <a:p>
            <a:fld id="{475B9464-9CB4-5143-8240-7985D5FC3DC8}" type="slidenum">
              <a:rPr lang="en-US" smtClean="0"/>
              <a:t>4</a:t>
            </a:fld>
            <a:endParaRPr lang="en-US"/>
          </a:p>
        </p:txBody>
      </p:sp>
    </p:spTree>
    <p:extLst>
      <p:ext uri="{BB962C8B-B14F-4D97-AF65-F5344CB8AC3E}">
        <p14:creationId xmlns:p14="http://schemas.microsoft.com/office/powerpoint/2010/main" val="13023718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39E62D-5EA5-F905-77C1-EBCFE2865CB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6A0FABC-E1A5-C70B-093C-0A01B1D78D2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0A5097C-E320-D502-86B1-6541AB40940D}"/>
              </a:ext>
            </a:extLst>
          </p:cNvPr>
          <p:cNvSpPr>
            <a:spLocks noGrp="1"/>
          </p:cNvSpPr>
          <p:nvPr>
            <p:ph type="body" idx="1"/>
          </p:nvPr>
        </p:nvSpPr>
        <p:spPr/>
        <p:txBody>
          <a:bodyPr/>
          <a:lstStyle/>
          <a:p>
            <a:r>
              <a:rPr lang="en-US" sz="1200" kern="1200" dirty="0">
                <a:solidFill>
                  <a:schemeClr val="tx1"/>
                </a:solidFill>
                <a:effectLst/>
                <a:latin typeface="+mn-lt"/>
                <a:ea typeface="+mn-ea"/>
                <a:cs typeface="+mn-cs"/>
              </a:rPr>
              <a:t>If you’ve been thinking about a bachelor’s degree, the Michigan Achievement Scholarship could be for you. It offers up to $27,500 you can use at eligible public or private universities in Michigan.</a:t>
            </a:r>
          </a:p>
        </p:txBody>
      </p:sp>
      <p:sp>
        <p:nvSpPr>
          <p:cNvPr id="4" name="Slide Number Placeholder 3">
            <a:extLst>
              <a:ext uri="{FF2B5EF4-FFF2-40B4-BE49-F238E27FC236}">
                <a16:creationId xmlns:a16="http://schemas.microsoft.com/office/drawing/2014/main" id="{0C34D8A3-F9AF-929F-4101-DFE32D35E8EF}"/>
              </a:ext>
            </a:extLst>
          </p:cNvPr>
          <p:cNvSpPr>
            <a:spLocks noGrp="1"/>
          </p:cNvSpPr>
          <p:nvPr>
            <p:ph type="sldNum" sz="quarter" idx="5"/>
          </p:nvPr>
        </p:nvSpPr>
        <p:spPr/>
        <p:txBody>
          <a:bodyPr/>
          <a:lstStyle/>
          <a:p>
            <a:fld id="{475B9464-9CB4-5143-8240-7985D5FC3DC8}" type="slidenum">
              <a:rPr lang="en-US" smtClean="0"/>
              <a:t>5</a:t>
            </a:fld>
            <a:endParaRPr lang="en-US"/>
          </a:p>
        </p:txBody>
      </p:sp>
    </p:spTree>
    <p:extLst>
      <p:ext uri="{BB962C8B-B14F-4D97-AF65-F5344CB8AC3E}">
        <p14:creationId xmlns:p14="http://schemas.microsoft.com/office/powerpoint/2010/main" val="37269718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EB9DD8-70D4-35FF-49BD-86AF8B1C6B2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FFC2339-FA0E-5FDC-0880-2A97BD8583E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53C2DB9-0A7E-DEE9-7BEC-1FEDD71B308A}"/>
              </a:ext>
            </a:extLst>
          </p:cNvPr>
          <p:cNvSpPr>
            <a:spLocks noGrp="1"/>
          </p:cNvSpPr>
          <p:nvPr>
            <p:ph type="body" idx="1"/>
          </p:nvPr>
        </p:nvSpPr>
        <p:spPr/>
        <p:txBody>
          <a:bodyPr/>
          <a:lstStyle/>
          <a:p>
            <a:r>
              <a:rPr lang="en-US" sz="1200" kern="1200" dirty="0">
                <a:solidFill>
                  <a:schemeClr val="tx1"/>
                </a:solidFill>
                <a:effectLst/>
                <a:latin typeface="+mn-lt"/>
                <a:ea typeface="+mn-ea"/>
                <a:cs typeface="+mn-cs"/>
              </a:rPr>
              <a:t>You don’t need to be a stellar student or all-star athlete to qualify for the Michigan Achievement Scholarship. And just like the Community College Guarantee, there’s no there’s no application essay required.</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You won’t know if you’re eligible unless you fill out your FAFSA!</a:t>
            </a:r>
          </a:p>
        </p:txBody>
      </p:sp>
      <p:sp>
        <p:nvSpPr>
          <p:cNvPr id="4" name="Slide Number Placeholder 3">
            <a:extLst>
              <a:ext uri="{FF2B5EF4-FFF2-40B4-BE49-F238E27FC236}">
                <a16:creationId xmlns:a16="http://schemas.microsoft.com/office/drawing/2014/main" id="{F8EDD2B8-1B8A-3EFD-63D6-AC3B94B90792}"/>
              </a:ext>
            </a:extLst>
          </p:cNvPr>
          <p:cNvSpPr>
            <a:spLocks noGrp="1"/>
          </p:cNvSpPr>
          <p:nvPr>
            <p:ph type="sldNum" sz="quarter" idx="5"/>
          </p:nvPr>
        </p:nvSpPr>
        <p:spPr/>
        <p:txBody>
          <a:bodyPr/>
          <a:lstStyle/>
          <a:p>
            <a:fld id="{475B9464-9CB4-5143-8240-7985D5FC3DC8}" type="slidenum">
              <a:rPr lang="en-US" smtClean="0"/>
              <a:t>6</a:t>
            </a:fld>
            <a:endParaRPr lang="en-US"/>
          </a:p>
        </p:txBody>
      </p:sp>
    </p:spTree>
    <p:extLst>
      <p:ext uri="{BB962C8B-B14F-4D97-AF65-F5344CB8AC3E}">
        <p14:creationId xmlns:p14="http://schemas.microsoft.com/office/powerpoint/2010/main" val="32698418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070673-2D20-9FE6-1AB2-309EA6F538E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8E7503A-A0C0-D637-6F48-214DF91F1F6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1F325B4-F369-0AE1-B6DB-D1A88AF32246}"/>
              </a:ext>
            </a:extLst>
          </p:cNvPr>
          <p:cNvSpPr>
            <a:spLocks noGrp="1"/>
          </p:cNvSpPr>
          <p:nvPr>
            <p:ph type="body" idx="1"/>
          </p:nvPr>
        </p:nvSpPr>
        <p:spPr/>
        <p:txBody>
          <a:bodyPr/>
          <a:lstStyle/>
          <a:p>
            <a:r>
              <a:rPr lang="en-US" sz="1200" kern="1200" dirty="0">
                <a:solidFill>
                  <a:schemeClr val="tx1"/>
                </a:solidFill>
                <a:effectLst/>
                <a:latin typeface="+mn-lt"/>
                <a:ea typeface="+mn-ea"/>
                <a:cs typeface="+mn-cs"/>
              </a:rPr>
              <a:t>The Michigan Achievement </a:t>
            </a:r>
            <a:r>
              <a:rPr lang="en-US" sz="1200" b="1" i="1" kern="1200" dirty="0">
                <a:solidFill>
                  <a:schemeClr val="tx1"/>
                </a:solidFill>
                <a:effectLst/>
                <a:latin typeface="+mn-lt"/>
                <a:ea typeface="+mn-ea"/>
                <a:cs typeface="+mn-cs"/>
              </a:rPr>
              <a:t>Skills</a:t>
            </a:r>
            <a:r>
              <a:rPr lang="en-US" sz="1200" kern="1200" dirty="0">
                <a:solidFill>
                  <a:schemeClr val="tx1"/>
                </a:solidFill>
                <a:effectLst/>
                <a:latin typeface="+mn-lt"/>
                <a:ea typeface="+mn-ea"/>
                <a:cs typeface="+mn-cs"/>
              </a:rPr>
              <a:t> Scholarship might be right for you if you’re thinking about developing your skills in a career training program. If you qualify, you could receive up to $2,000 for career training.</a:t>
            </a:r>
          </a:p>
        </p:txBody>
      </p:sp>
      <p:sp>
        <p:nvSpPr>
          <p:cNvPr id="4" name="Slide Number Placeholder 3">
            <a:extLst>
              <a:ext uri="{FF2B5EF4-FFF2-40B4-BE49-F238E27FC236}">
                <a16:creationId xmlns:a16="http://schemas.microsoft.com/office/drawing/2014/main" id="{B07729BB-1258-EE9B-DDBB-CF17008FE849}"/>
              </a:ext>
            </a:extLst>
          </p:cNvPr>
          <p:cNvSpPr>
            <a:spLocks noGrp="1"/>
          </p:cNvSpPr>
          <p:nvPr>
            <p:ph type="sldNum" sz="quarter" idx="5"/>
          </p:nvPr>
        </p:nvSpPr>
        <p:spPr/>
        <p:txBody>
          <a:bodyPr/>
          <a:lstStyle/>
          <a:p>
            <a:fld id="{475B9464-9CB4-5143-8240-7985D5FC3DC8}" type="slidenum">
              <a:rPr lang="en-US" smtClean="0"/>
              <a:t>7</a:t>
            </a:fld>
            <a:endParaRPr lang="en-US"/>
          </a:p>
        </p:txBody>
      </p:sp>
    </p:spTree>
    <p:extLst>
      <p:ext uri="{BB962C8B-B14F-4D97-AF65-F5344CB8AC3E}">
        <p14:creationId xmlns:p14="http://schemas.microsoft.com/office/powerpoint/2010/main" val="9307370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E54A79-8485-E891-3A84-773B09DBA4A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F28917F-0860-BFAF-81C6-DFBF955B19E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2E7CE85-4789-18A0-ABDF-6EB62F23AED9}"/>
              </a:ext>
            </a:extLst>
          </p:cNvPr>
          <p:cNvSpPr>
            <a:spLocks noGrp="1"/>
          </p:cNvSpPr>
          <p:nvPr>
            <p:ph type="body" idx="1"/>
          </p:nvPr>
        </p:nvSpPr>
        <p:spPr/>
        <p:txBody>
          <a:bodyPr/>
          <a:lstStyle/>
          <a:p>
            <a:r>
              <a:rPr lang="en-US" sz="1200" kern="1200" dirty="0">
                <a:solidFill>
                  <a:schemeClr val="tx1"/>
                </a:solidFill>
                <a:effectLst/>
                <a:latin typeface="+mn-lt"/>
                <a:ea typeface="+mn-ea"/>
                <a:cs typeface="+mn-cs"/>
              </a:rPr>
              <a:t>To apply for the Michigan Achievement </a:t>
            </a:r>
            <a:r>
              <a:rPr lang="en-US" sz="1200" b="1" i="1" kern="1200" dirty="0">
                <a:solidFill>
                  <a:schemeClr val="tx1"/>
                </a:solidFill>
                <a:effectLst/>
                <a:latin typeface="+mn-lt"/>
                <a:ea typeface="+mn-ea"/>
                <a:cs typeface="+mn-cs"/>
              </a:rPr>
              <a:t>Skills</a:t>
            </a:r>
            <a:r>
              <a:rPr lang="en-US" sz="1200" kern="1200" dirty="0">
                <a:solidFill>
                  <a:schemeClr val="tx1"/>
                </a:solidFill>
                <a:effectLst/>
                <a:latin typeface="+mn-lt"/>
                <a:ea typeface="+mn-ea"/>
                <a:cs typeface="+mn-cs"/>
              </a:rPr>
              <a:t> Scholarship, just pick an eligible career training provider on the </a:t>
            </a:r>
            <a:r>
              <a:rPr lang="en-US" sz="1200" b="0" i="0" kern="1200" dirty="0" err="1">
                <a:solidFill>
                  <a:schemeClr val="tx1"/>
                </a:solidFill>
                <a:effectLst/>
                <a:latin typeface="+mn-lt"/>
                <a:ea typeface="+mn-ea"/>
                <a:cs typeface="+mn-cs"/>
              </a:rPr>
              <a:t>mi.gov</a:t>
            </a:r>
            <a:r>
              <a:rPr lang="en-US" sz="1200" b="0" i="0" kern="1200" dirty="0">
                <a:solidFill>
                  <a:schemeClr val="tx1"/>
                </a:solidFill>
                <a:effectLst/>
                <a:latin typeface="+mn-lt"/>
                <a:ea typeface="+mn-ea"/>
                <a:cs typeface="+mn-cs"/>
              </a:rPr>
              <a:t>/achievement </a:t>
            </a:r>
            <a:r>
              <a:rPr lang="en-US" sz="1200" kern="1200" dirty="0">
                <a:solidFill>
                  <a:schemeClr val="tx1"/>
                </a:solidFill>
                <a:effectLst/>
                <a:latin typeface="+mn-lt"/>
                <a:ea typeface="+mn-ea"/>
                <a:cs typeface="+mn-cs"/>
              </a:rPr>
              <a:t>website and complete your application through the MiSSG student portal. It takes most five minutes or less to apply!</a:t>
            </a:r>
          </a:p>
        </p:txBody>
      </p:sp>
      <p:sp>
        <p:nvSpPr>
          <p:cNvPr id="4" name="Slide Number Placeholder 3">
            <a:extLst>
              <a:ext uri="{FF2B5EF4-FFF2-40B4-BE49-F238E27FC236}">
                <a16:creationId xmlns:a16="http://schemas.microsoft.com/office/drawing/2014/main" id="{D05102CA-EA65-534B-DC91-1B2C17694989}"/>
              </a:ext>
            </a:extLst>
          </p:cNvPr>
          <p:cNvSpPr>
            <a:spLocks noGrp="1"/>
          </p:cNvSpPr>
          <p:nvPr>
            <p:ph type="sldNum" sz="quarter" idx="5"/>
          </p:nvPr>
        </p:nvSpPr>
        <p:spPr/>
        <p:txBody>
          <a:bodyPr/>
          <a:lstStyle/>
          <a:p>
            <a:fld id="{475B9464-9CB4-5143-8240-7985D5FC3DC8}" type="slidenum">
              <a:rPr lang="en-US" smtClean="0"/>
              <a:t>8</a:t>
            </a:fld>
            <a:endParaRPr lang="en-US"/>
          </a:p>
        </p:txBody>
      </p:sp>
    </p:spTree>
    <p:extLst>
      <p:ext uri="{BB962C8B-B14F-4D97-AF65-F5344CB8AC3E}">
        <p14:creationId xmlns:p14="http://schemas.microsoft.com/office/powerpoint/2010/main" val="13647232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Even if you don’t know what your future plans are, start by filling out the FAFSA. It doesn’t commit you to anything; it’s just the first step to seeing what funding is possible. Your FAFSA results will give you a summary of how much free money for college or career training you would get at different schools and programs. This helps you better understand</a:t>
            </a:r>
            <a:r>
              <a:rPr lang="en-US" sz="1200" b="1" kern="1200" dirty="0">
                <a:solidFill>
                  <a:schemeClr val="tx1"/>
                </a:solidFill>
                <a:effectLst/>
                <a:latin typeface="+mn-lt"/>
                <a:ea typeface="+mn-ea"/>
                <a:cs typeface="+mn-cs"/>
              </a:rPr>
              <a:t> your</a:t>
            </a:r>
            <a:r>
              <a:rPr lang="en-US" sz="1200" kern="1200" dirty="0">
                <a:solidFill>
                  <a:schemeClr val="tx1"/>
                </a:solidFill>
                <a:effectLst/>
                <a:latin typeface="+mn-lt"/>
                <a:ea typeface="+mn-ea"/>
                <a:cs typeface="+mn-cs"/>
              </a:rPr>
              <a:t> personal options for after graduation.</a:t>
            </a:r>
          </a:p>
          <a:p>
            <a:endParaRPr lang="en-US" dirty="0"/>
          </a:p>
        </p:txBody>
      </p:sp>
      <p:sp>
        <p:nvSpPr>
          <p:cNvPr id="4" name="Slide Number Placeholder 3"/>
          <p:cNvSpPr>
            <a:spLocks noGrp="1"/>
          </p:cNvSpPr>
          <p:nvPr>
            <p:ph type="sldNum" sz="quarter" idx="5"/>
          </p:nvPr>
        </p:nvSpPr>
        <p:spPr/>
        <p:txBody>
          <a:bodyPr/>
          <a:lstStyle/>
          <a:p>
            <a:fld id="{475B9464-9CB4-5143-8240-7985D5FC3DC8}" type="slidenum">
              <a:rPr lang="en-US" smtClean="0"/>
              <a:t>9</a:t>
            </a:fld>
            <a:endParaRPr lang="en-US"/>
          </a:p>
        </p:txBody>
      </p:sp>
    </p:spTree>
    <p:extLst>
      <p:ext uri="{BB962C8B-B14F-4D97-AF65-F5344CB8AC3E}">
        <p14:creationId xmlns:p14="http://schemas.microsoft.com/office/powerpoint/2010/main" val="10004553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You might be wondering, “What is the FAFSA?”</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Free Application for Federal Student Aid (also called the FAFSA) is the form families submit each year to get access to funding for college or career training.</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It makes it possible for many high school grads to get the degree or certificate they need to pursue a career they’ll love.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FAFSA is more than just loans. It also unlocks free money for college or career training, like grants and scholarships (including the Michigan Achievement Scholarship). And remember, scholarship money does not have to be paid back!</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You and your parent (or other contributors) will fill out the form. Your parent needs to give consent so the FAFSA can pull their tax info directly from the IRS. This lets you skip most of the income tax questions on the form and complete the FAFSA in less time.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If you’re not sure who should be included on your FAFSA, check out the “Who counts as a parent on the FAFSA form” tool at </a:t>
            </a:r>
            <a:r>
              <a:rPr lang="en-US" sz="1200" kern="1200" dirty="0" err="1">
                <a:solidFill>
                  <a:schemeClr val="tx1"/>
                </a:solidFill>
                <a:effectLst/>
                <a:latin typeface="+mn-lt"/>
                <a:ea typeface="+mn-ea"/>
                <a:cs typeface="+mn-cs"/>
              </a:rPr>
              <a:t>StudentAid.gov</a:t>
            </a:r>
            <a:r>
              <a:rPr lang="en-US" sz="1200" kern="1200" dirty="0">
                <a:solidFill>
                  <a:schemeClr val="tx1"/>
                </a:solidFill>
                <a:effectLst/>
                <a:latin typeface="+mn-lt"/>
                <a:ea typeface="+mn-ea"/>
                <a:cs typeface="+mn-cs"/>
              </a:rPr>
              <a:t>.</a:t>
            </a:r>
          </a:p>
        </p:txBody>
      </p:sp>
      <p:sp>
        <p:nvSpPr>
          <p:cNvPr id="4" name="Slide Number Placeholder 3"/>
          <p:cNvSpPr>
            <a:spLocks noGrp="1"/>
          </p:cNvSpPr>
          <p:nvPr>
            <p:ph type="sldNum" sz="quarter" idx="5"/>
          </p:nvPr>
        </p:nvSpPr>
        <p:spPr/>
        <p:txBody>
          <a:bodyPr/>
          <a:lstStyle/>
          <a:p>
            <a:fld id="{475B9464-9CB4-5143-8240-7985D5FC3DC8}" type="slidenum">
              <a:rPr lang="en-US" smtClean="0"/>
              <a:t>10</a:t>
            </a:fld>
            <a:endParaRPr lang="en-US"/>
          </a:p>
        </p:txBody>
      </p:sp>
    </p:spTree>
    <p:extLst>
      <p:ext uri="{BB962C8B-B14F-4D97-AF65-F5344CB8AC3E}">
        <p14:creationId xmlns:p14="http://schemas.microsoft.com/office/powerpoint/2010/main" val="14855766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Creating </a:t>
            </a:r>
            <a:r>
              <a:rPr lang="en-US" sz="1200" kern="1200" dirty="0" err="1">
                <a:solidFill>
                  <a:schemeClr val="tx1"/>
                </a:solidFill>
                <a:effectLst/>
                <a:latin typeface="+mn-lt"/>
                <a:ea typeface="+mn-ea"/>
                <a:cs typeface="+mn-cs"/>
              </a:rPr>
              <a:t>StudentAid.gov</a:t>
            </a:r>
            <a:r>
              <a:rPr lang="en-US" sz="1200" kern="1200" dirty="0">
                <a:solidFill>
                  <a:schemeClr val="tx1"/>
                </a:solidFill>
                <a:effectLst/>
                <a:latin typeface="+mn-lt"/>
                <a:ea typeface="+mn-ea"/>
                <a:cs typeface="+mn-cs"/>
              </a:rPr>
              <a:t> accounts for you and your parent (or other contributor) is the first step to filling out your FAFSA. Accounts are instantly verified so you can start filling out your FAFSA right away.</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Be sure to gather Social Security numbers and income info (like bank balances and tax returns) for you, your parents and any other contributors.</a:t>
            </a:r>
          </a:p>
        </p:txBody>
      </p:sp>
      <p:sp>
        <p:nvSpPr>
          <p:cNvPr id="4" name="Slide Number Placeholder 3"/>
          <p:cNvSpPr>
            <a:spLocks noGrp="1"/>
          </p:cNvSpPr>
          <p:nvPr>
            <p:ph type="sldNum" sz="quarter" idx="5"/>
          </p:nvPr>
        </p:nvSpPr>
        <p:spPr/>
        <p:txBody>
          <a:bodyPr/>
          <a:lstStyle/>
          <a:p>
            <a:fld id="{475B9464-9CB4-5143-8240-7985D5FC3DC8}" type="slidenum">
              <a:rPr lang="en-US" smtClean="0"/>
              <a:t>11</a:t>
            </a:fld>
            <a:endParaRPr lang="en-US"/>
          </a:p>
        </p:txBody>
      </p:sp>
    </p:spTree>
    <p:extLst>
      <p:ext uri="{BB962C8B-B14F-4D97-AF65-F5344CB8AC3E}">
        <p14:creationId xmlns:p14="http://schemas.microsoft.com/office/powerpoint/2010/main" val="14553647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sooner you submit your FAFSA, the more money you could get. A lot of scholarships and grants are given out on a first come, first serve basis. We recommend completing it before December’s holiday break. [Or “as soon as possible” if presentation is given after December.]</a:t>
            </a:r>
          </a:p>
        </p:txBody>
      </p:sp>
      <p:sp>
        <p:nvSpPr>
          <p:cNvPr id="4" name="Slide Number Placeholder 3"/>
          <p:cNvSpPr>
            <a:spLocks noGrp="1"/>
          </p:cNvSpPr>
          <p:nvPr>
            <p:ph type="sldNum" sz="quarter" idx="5"/>
          </p:nvPr>
        </p:nvSpPr>
        <p:spPr/>
        <p:txBody>
          <a:bodyPr/>
          <a:lstStyle/>
          <a:p>
            <a:fld id="{475B9464-9CB4-5143-8240-7985D5FC3DC8}" type="slidenum">
              <a:rPr lang="en-US" smtClean="0"/>
              <a:t>12</a:t>
            </a:fld>
            <a:endParaRPr lang="en-US"/>
          </a:p>
        </p:txBody>
      </p:sp>
    </p:spTree>
    <p:extLst>
      <p:ext uri="{BB962C8B-B14F-4D97-AF65-F5344CB8AC3E}">
        <p14:creationId xmlns:p14="http://schemas.microsoft.com/office/powerpoint/2010/main" val="21015494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Don’t miss out on free money for college or career training!</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If you need any help completing the FAFSA or planning for college or career training, I’m here! Just swing by my office/make an appointment.</a:t>
            </a:r>
          </a:p>
        </p:txBody>
      </p:sp>
      <p:sp>
        <p:nvSpPr>
          <p:cNvPr id="4" name="Slide Number Placeholder 3"/>
          <p:cNvSpPr>
            <a:spLocks noGrp="1"/>
          </p:cNvSpPr>
          <p:nvPr>
            <p:ph type="sldNum" sz="quarter" idx="5"/>
          </p:nvPr>
        </p:nvSpPr>
        <p:spPr/>
        <p:txBody>
          <a:bodyPr/>
          <a:lstStyle/>
          <a:p>
            <a:fld id="{475B9464-9CB4-5143-8240-7985D5FC3DC8}" type="slidenum">
              <a:rPr lang="en-US" smtClean="0"/>
              <a:t>13</a:t>
            </a:fld>
            <a:endParaRPr lang="en-US"/>
          </a:p>
        </p:txBody>
      </p:sp>
    </p:spTree>
    <p:extLst>
      <p:ext uri="{BB962C8B-B14F-4D97-AF65-F5344CB8AC3E}">
        <p14:creationId xmlns:p14="http://schemas.microsoft.com/office/powerpoint/2010/main" val="289577894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819A48-A19D-1A21-F9E0-C9FC841CC8F5}"/>
              </a:ext>
            </a:extLst>
          </p:cNvPr>
          <p:cNvSpPr>
            <a:spLocks noGrp="1"/>
          </p:cNvSpPr>
          <p:nvPr>
            <p:ph type="ctrTitle"/>
          </p:nvPr>
        </p:nvSpPr>
        <p:spPr>
          <a:xfrm>
            <a:off x="1524000" y="1122363"/>
            <a:ext cx="9144000" cy="2387600"/>
          </a:xfrm>
        </p:spPr>
        <p:txBody>
          <a:bodyPr anchor="b"/>
          <a:lstStyle>
            <a:lvl1pPr algn="ctr">
              <a:defRPr sz="6000">
                <a:solidFill>
                  <a:srgbClr val="6258A6"/>
                </a:solidFill>
              </a:defRPr>
            </a:lvl1pPr>
          </a:lstStyle>
          <a:p>
            <a:r>
              <a:rPr lang="en-US" dirty="0"/>
              <a:t>Click to edit Master title style</a:t>
            </a:r>
          </a:p>
        </p:txBody>
      </p:sp>
      <p:sp>
        <p:nvSpPr>
          <p:cNvPr id="3" name="Subtitle 2">
            <a:extLst>
              <a:ext uri="{FF2B5EF4-FFF2-40B4-BE49-F238E27FC236}">
                <a16:creationId xmlns:a16="http://schemas.microsoft.com/office/drawing/2014/main" id="{C92AB4F2-1391-8AD1-8562-215B72F58656}"/>
              </a:ext>
            </a:extLst>
          </p:cNvPr>
          <p:cNvSpPr>
            <a:spLocks noGrp="1"/>
          </p:cNvSpPr>
          <p:nvPr>
            <p:ph type="subTitle" idx="1"/>
          </p:nvPr>
        </p:nvSpPr>
        <p:spPr>
          <a:xfrm>
            <a:off x="1524000" y="3602038"/>
            <a:ext cx="9144000" cy="1655762"/>
          </a:xfrm>
        </p:spPr>
        <p:txBody>
          <a:bodyPr/>
          <a:lstStyle>
            <a:lvl1pPr marL="0" indent="0" algn="ctr">
              <a:buNone/>
              <a:defRPr sz="2400">
                <a:solidFill>
                  <a:srgbClr val="002A2E"/>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7" name="Picture 6" descr="A blue background with small dots&#10;&#10;AI-generated content may be incorrect.">
            <a:extLst>
              <a:ext uri="{FF2B5EF4-FFF2-40B4-BE49-F238E27FC236}">
                <a16:creationId xmlns:a16="http://schemas.microsoft.com/office/drawing/2014/main" id="{DD0F8C7F-9209-6624-5149-B9675B5816D3}"/>
              </a:ext>
            </a:extLst>
          </p:cNvPr>
          <p:cNvPicPr>
            <a:picLocks noChangeAspect="1"/>
          </p:cNvPicPr>
          <p:nvPr userDrawn="1"/>
        </p:nvPicPr>
        <p:blipFill>
          <a:blip r:embed="rId2"/>
          <a:srcRect t="84306"/>
          <a:stretch>
            <a:fillRect/>
          </a:stretch>
        </p:blipFill>
        <p:spPr>
          <a:xfrm>
            <a:off x="0" y="0"/>
            <a:ext cx="12192000" cy="1076326"/>
          </a:xfrm>
          <a:prstGeom prst="rect">
            <a:avLst/>
          </a:prstGeom>
        </p:spPr>
      </p:pic>
      <p:pic>
        <p:nvPicPr>
          <p:cNvPr id="9" name="Picture 8" descr="A purple and black dot pattern&#10;&#10;AI-generated content may be incorrect.">
            <a:extLst>
              <a:ext uri="{FF2B5EF4-FFF2-40B4-BE49-F238E27FC236}">
                <a16:creationId xmlns:a16="http://schemas.microsoft.com/office/drawing/2014/main" id="{7DD3966F-3487-EA3D-9C6D-81CC8DBA1754}"/>
              </a:ext>
            </a:extLst>
          </p:cNvPr>
          <p:cNvPicPr>
            <a:picLocks noChangeAspect="1"/>
          </p:cNvPicPr>
          <p:nvPr userDrawn="1"/>
        </p:nvPicPr>
        <p:blipFill>
          <a:blip r:embed="rId3"/>
          <a:srcRect l="73580" t="56074" r="-12259" b="25581"/>
          <a:stretch>
            <a:fillRect/>
          </a:stretch>
        </p:blipFill>
        <p:spPr>
          <a:xfrm>
            <a:off x="-1" y="0"/>
            <a:ext cx="2324099" cy="1076326"/>
          </a:xfrm>
          <a:prstGeom prst="rect">
            <a:avLst/>
          </a:prstGeom>
        </p:spPr>
      </p:pic>
    </p:spTree>
    <p:extLst>
      <p:ext uri="{BB962C8B-B14F-4D97-AF65-F5344CB8AC3E}">
        <p14:creationId xmlns:p14="http://schemas.microsoft.com/office/powerpoint/2010/main" val="40896585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descr="A blue background with small dots&#10;&#10;AI-generated content may be incorrect.">
            <a:extLst>
              <a:ext uri="{FF2B5EF4-FFF2-40B4-BE49-F238E27FC236}">
                <a16:creationId xmlns:a16="http://schemas.microsoft.com/office/drawing/2014/main" id="{21B80036-D0C5-8D41-A36C-9DA4CDC9C585}"/>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9" name="Picture 8" descr="A purple and black dot pattern&#10;&#10;AI-generated content may be incorrect.">
            <a:extLst>
              <a:ext uri="{FF2B5EF4-FFF2-40B4-BE49-F238E27FC236}">
                <a16:creationId xmlns:a16="http://schemas.microsoft.com/office/drawing/2014/main" id="{06AD59CF-D0FC-1B5F-D041-E97617514166}"/>
              </a:ext>
            </a:extLst>
          </p:cNvPr>
          <p:cNvPicPr>
            <a:picLocks noChangeAspect="1"/>
          </p:cNvPicPr>
          <p:nvPr userDrawn="1"/>
        </p:nvPicPr>
        <p:blipFill>
          <a:blip r:embed="rId3"/>
          <a:stretch>
            <a:fillRect/>
          </a:stretch>
        </p:blipFill>
        <p:spPr>
          <a:xfrm>
            <a:off x="-1835150" y="-4023360"/>
            <a:ext cx="6008652" cy="5867400"/>
          </a:xfrm>
          <a:prstGeom prst="rect">
            <a:avLst/>
          </a:prstGeom>
        </p:spPr>
      </p:pic>
      <p:sp>
        <p:nvSpPr>
          <p:cNvPr id="2" name="Title 1">
            <a:extLst>
              <a:ext uri="{FF2B5EF4-FFF2-40B4-BE49-F238E27FC236}">
                <a16:creationId xmlns:a16="http://schemas.microsoft.com/office/drawing/2014/main" id="{95D54A4F-CF47-1FB1-248D-6AE7EB227E73}"/>
              </a:ext>
            </a:extLst>
          </p:cNvPr>
          <p:cNvSpPr>
            <a:spLocks noGrp="1"/>
          </p:cNvSpPr>
          <p:nvPr>
            <p:ph type="title"/>
          </p:nvPr>
        </p:nvSpPr>
        <p:spPr>
          <a:xfrm>
            <a:off x="838200" y="795921"/>
            <a:ext cx="10515600" cy="1325563"/>
          </a:xfrm>
        </p:spPr>
        <p:txBody>
          <a:bodyPr>
            <a:normAutofit/>
          </a:bodyPr>
          <a:lstStyle>
            <a:lvl1pPr>
              <a:defRPr sz="5400">
                <a:solidFill>
                  <a:schemeClr val="bg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DEF29DE9-27D8-3431-CA0B-C4C06F415398}"/>
              </a:ext>
            </a:extLst>
          </p:cNvPr>
          <p:cNvSpPr>
            <a:spLocks noGrp="1"/>
          </p:cNvSpPr>
          <p:nvPr>
            <p:ph idx="1"/>
          </p:nvPr>
        </p:nvSpPr>
        <p:spPr>
          <a:xfrm>
            <a:off x="838200" y="2256421"/>
            <a:ext cx="10515600" cy="435133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9178698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D81CD9-F2E2-1307-6FD8-7A4F6D9F0AD8}"/>
              </a:ext>
            </a:extLst>
          </p:cNvPr>
          <p:cNvSpPr>
            <a:spLocks noGrp="1"/>
          </p:cNvSpPr>
          <p:nvPr>
            <p:ph type="title"/>
          </p:nvPr>
        </p:nvSpPr>
        <p:spPr>
          <a:xfrm>
            <a:off x="831850" y="1709738"/>
            <a:ext cx="10515600" cy="2852737"/>
          </a:xfrm>
        </p:spPr>
        <p:txBody>
          <a:bodyPr anchor="b"/>
          <a:lstStyle>
            <a:lvl1pPr>
              <a:defRPr sz="6000">
                <a:solidFill>
                  <a:srgbClr val="6258A6"/>
                </a:solidFill>
              </a:defRPr>
            </a:lvl1pPr>
          </a:lstStyle>
          <a:p>
            <a:r>
              <a:rPr lang="en-US" dirty="0"/>
              <a:t>Click to edit Master title style</a:t>
            </a:r>
          </a:p>
        </p:txBody>
      </p:sp>
      <p:sp>
        <p:nvSpPr>
          <p:cNvPr id="3" name="Text Placeholder 2">
            <a:extLst>
              <a:ext uri="{FF2B5EF4-FFF2-40B4-BE49-F238E27FC236}">
                <a16:creationId xmlns:a16="http://schemas.microsoft.com/office/drawing/2014/main" id="{299EEB0E-358C-C76D-E06D-38C536B99D52}"/>
              </a:ext>
            </a:extLst>
          </p:cNvPr>
          <p:cNvSpPr>
            <a:spLocks noGrp="1"/>
          </p:cNvSpPr>
          <p:nvPr>
            <p:ph type="body" idx="1"/>
          </p:nvPr>
        </p:nvSpPr>
        <p:spPr>
          <a:xfrm>
            <a:off x="831850" y="4589463"/>
            <a:ext cx="10515600" cy="1500187"/>
          </a:xfrm>
        </p:spPr>
        <p:txBody>
          <a:bodyPr/>
          <a:lstStyle>
            <a:lvl1pPr marL="0" indent="0">
              <a:buNone/>
              <a:defRPr sz="2400">
                <a:solidFill>
                  <a:srgbClr val="002A2E"/>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dirty="0"/>
              <a:t>Click to edit Master text styles</a:t>
            </a:r>
          </a:p>
        </p:txBody>
      </p:sp>
      <p:pic>
        <p:nvPicPr>
          <p:cNvPr id="7" name="Picture 6" descr="A blue background with small dots&#10;&#10;AI-generated content may be incorrect.">
            <a:extLst>
              <a:ext uri="{FF2B5EF4-FFF2-40B4-BE49-F238E27FC236}">
                <a16:creationId xmlns:a16="http://schemas.microsoft.com/office/drawing/2014/main" id="{75C2BDD7-6CD5-C0CA-C647-26CA79BBD2F1}"/>
              </a:ext>
            </a:extLst>
          </p:cNvPr>
          <p:cNvPicPr>
            <a:picLocks noChangeAspect="1"/>
          </p:cNvPicPr>
          <p:nvPr userDrawn="1"/>
        </p:nvPicPr>
        <p:blipFill>
          <a:blip r:embed="rId2"/>
          <a:srcRect t="51111"/>
          <a:stretch>
            <a:fillRect/>
          </a:stretch>
        </p:blipFill>
        <p:spPr>
          <a:xfrm>
            <a:off x="0" y="0"/>
            <a:ext cx="12192000" cy="3352800"/>
          </a:xfrm>
          <a:prstGeom prst="rect">
            <a:avLst/>
          </a:prstGeom>
        </p:spPr>
      </p:pic>
      <p:pic>
        <p:nvPicPr>
          <p:cNvPr id="9" name="Picture 8" descr="A purple and black dot pattern&#10;&#10;AI-generated content may be incorrect.">
            <a:extLst>
              <a:ext uri="{FF2B5EF4-FFF2-40B4-BE49-F238E27FC236}">
                <a16:creationId xmlns:a16="http://schemas.microsoft.com/office/drawing/2014/main" id="{CC787839-BF0C-7F13-5F8E-459631585A5B}"/>
              </a:ext>
            </a:extLst>
          </p:cNvPr>
          <p:cNvPicPr>
            <a:picLocks noChangeAspect="1"/>
          </p:cNvPicPr>
          <p:nvPr userDrawn="1"/>
        </p:nvPicPr>
        <p:blipFill>
          <a:blip r:embed="rId3"/>
          <a:stretch>
            <a:fillRect/>
          </a:stretch>
        </p:blipFill>
        <p:spPr>
          <a:xfrm>
            <a:off x="-1457819" y="-2731294"/>
            <a:ext cx="6008652" cy="5867400"/>
          </a:xfrm>
          <a:prstGeom prst="rect">
            <a:avLst/>
          </a:prstGeom>
        </p:spPr>
      </p:pic>
    </p:spTree>
    <p:extLst>
      <p:ext uri="{BB962C8B-B14F-4D97-AF65-F5344CB8AC3E}">
        <p14:creationId xmlns:p14="http://schemas.microsoft.com/office/powerpoint/2010/main" val="41674188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899C38-C05E-B75F-A93C-36E3B0C66DF9}"/>
              </a:ext>
            </a:extLst>
          </p:cNvPr>
          <p:cNvSpPr>
            <a:spLocks noGrp="1"/>
          </p:cNvSpPr>
          <p:nvPr>
            <p:ph type="title"/>
          </p:nvPr>
        </p:nvSpPr>
        <p:spPr>
          <a:xfrm>
            <a:off x="838200" y="681037"/>
            <a:ext cx="10515600" cy="1325563"/>
          </a:xfrm>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AE935D52-46DD-D321-5152-983F490689DB}"/>
              </a:ext>
            </a:extLst>
          </p:cNvPr>
          <p:cNvSpPr>
            <a:spLocks noGrp="1"/>
          </p:cNvSpPr>
          <p:nvPr>
            <p:ph sz="half" idx="1"/>
          </p:nvPr>
        </p:nvSpPr>
        <p:spPr>
          <a:xfrm>
            <a:off x="838200" y="2141537"/>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37EC76E-41EE-563B-6B1E-F66702400950}"/>
              </a:ext>
            </a:extLst>
          </p:cNvPr>
          <p:cNvSpPr>
            <a:spLocks noGrp="1"/>
          </p:cNvSpPr>
          <p:nvPr>
            <p:ph sz="half" idx="2"/>
          </p:nvPr>
        </p:nvSpPr>
        <p:spPr>
          <a:xfrm>
            <a:off x="6172200" y="2141537"/>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descr="A blue background with small dots&#10;&#10;AI-generated content may be incorrect.">
            <a:extLst>
              <a:ext uri="{FF2B5EF4-FFF2-40B4-BE49-F238E27FC236}">
                <a16:creationId xmlns:a16="http://schemas.microsoft.com/office/drawing/2014/main" id="{3B03F169-399D-2F2D-8417-83FFFC4D54DC}"/>
              </a:ext>
            </a:extLst>
          </p:cNvPr>
          <p:cNvPicPr>
            <a:picLocks noChangeAspect="1"/>
          </p:cNvPicPr>
          <p:nvPr userDrawn="1"/>
        </p:nvPicPr>
        <p:blipFill>
          <a:blip r:embed="rId2"/>
          <a:srcRect t="90070"/>
          <a:stretch>
            <a:fillRect/>
          </a:stretch>
        </p:blipFill>
        <p:spPr>
          <a:xfrm>
            <a:off x="0" y="-1"/>
            <a:ext cx="12192000" cy="681037"/>
          </a:xfrm>
          <a:prstGeom prst="rect">
            <a:avLst/>
          </a:prstGeom>
        </p:spPr>
      </p:pic>
      <p:pic>
        <p:nvPicPr>
          <p:cNvPr id="10" name="Picture 9" descr="A purple and black dot pattern&#10;&#10;AI-generated content may be incorrect.">
            <a:extLst>
              <a:ext uri="{FF2B5EF4-FFF2-40B4-BE49-F238E27FC236}">
                <a16:creationId xmlns:a16="http://schemas.microsoft.com/office/drawing/2014/main" id="{BE2861A2-C8B2-E99D-E13D-DB30DE8CCE72}"/>
              </a:ext>
            </a:extLst>
          </p:cNvPr>
          <p:cNvPicPr>
            <a:picLocks noChangeAspect="1"/>
          </p:cNvPicPr>
          <p:nvPr userDrawn="1"/>
        </p:nvPicPr>
        <p:blipFill>
          <a:blip r:embed="rId3"/>
          <a:srcRect l="73580" t="62811" r="-12259" b="25581"/>
          <a:stretch>
            <a:fillRect/>
          </a:stretch>
        </p:blipFill>
        <p:spPr>
          <a:xfrm>
            <a:off x="-1" y="-1"/>
            <a:ext cx="2324099" cy="681037"/>
          </a:xfrm>
          <a:prstGeom prst="rect">
            <a:avLst/>
          </a:prstGeom>
        </p:spPr>
      </p:pic>
    </p:spTree>
    <p:extLst>
      <p:ext uri="{BB962C8B-B14F-4D97-AF65-F5344CB8AC3E}">
        <p14:creationId xmlns:p14="http://schemas.microsoft.com/office/powerpoint/2010/main" val="23175066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4666E4-3C93-CE8E-5B01-5FD15A97703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95F45E9-DFA9-CEE0-1161-01A80FCABD7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18D00EB-64B5-38C1-3AB4-8FF774AB244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0362C48-3CEC-11B3-91E8-81B7ED68E0F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F219F73-195B-2E54-C1F7-FA663E84F7D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BE07B3B-B1F7-4B8D-6236-6B63041A10E8}"/>
              </a:ext>
            </a:extLst>
          </p:cNvPr>
          <p:cNvSpPr>
            <a:spLocks noGrp="1"/>
          </p:cNvSpPr>
          <p:nvPr>
            <p:ph type="dt" sz="half" idx="10"/>
          </p:nvPr>
        </p:nvSpPr>
        <p:spPr/>
        <p:txBody>
          <a:bodyPr/>
          <a:lstStyle/>
          <a:p>
            <a:fld id="{B2BAD1AD-F224-AC45-A443-69A2470C0494}" type="datetimeFigureOut">
              <a:rPr lang="en-US" smtClean="0"/>
              <a:t>8/25/26</a:t>
            </a:fld>
            <a:endParaRPr lang="en-US"/>
          </a:p>
        </p:txBody>
      </p:sp>
      <p:sp>
        <p:nvSpPr>
          <p:cNvPr id="8" name="Footer Placeholder 7">
            <a:extLst>
              <a:ext uri="{FF2B5EF4-FFF2-40B4-BE49-F238E27FC236}">
                <a16:creationId xmlns:a16="http://schemas.microsoft.com/office/drawing/2014/main" id="{3225BFAA-8004-8B0A-7AC3-47203FD1EC4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971A51E-7E90-0295-7C66-BEF16DD127BE}"/>
              </a:ext>
            </a:extLst>
          </p:cNvPr>
          <p:cNvSpPr>
            <a:spLocks noGrp="1"/>
          </p:cNvSpPr>
          <p:nvPr>
            <p:ph type="sldNum" sz="quarter" idx="12"/>
          </p:nvPr>
        </p:nvSpPr>
        <p:spPr/>
        <p:txBody>
          <a:bodyPr/>
          <a:lstStyle/>
          <a:p>
            <a:fld id="{DACB264D-6B23-294E-84F6-4919122AAA5E}" type="slidenum">
              <a:rPr lang="en-US" smtClean="0"/>
              <a:t>‹#›</a:t>
            </a:fld>
            <a:endParaRPr lang="en-US"/>
          </a:p>
        </p:txBody>
      </p:sp>
    </p:spTree>
    <p:extLst>
      <p:ext uri="{BB962C8B-B14F-4D97-AF65-F5344CB8AC3E}">
        <p14:creationId xmlns:p14="http://schemas.microsoft.com/office/powerpoint/2010/main" val="42071353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A blue background with small dots&#10;&#10;AI-generated content may be incorrect.">
            <a:extLst>
              <a:ext uri="{FF2B5EF4-FFF2-40B4-BE49-F238E27FC236}">
                <a16:creationId xmlns:a16="http://schemas.microsoft.com/office/drawing/2014/main" id="{85E65694-3633-754D-DA83-666042DDDB41}"/>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8" name="Picture 7" descr="A purple and black dot pattern&#10;&#10;AI-generated content may be incorrect.">
            <a:extLst>
              <a:ext uri="{FF2B5EF4-FFF2-40B4-BE49-F238E27FC236}">
                <a16:creationId xmlns:a16="http://schemas.microsoft.com/office/drawing/2014/main" id="{AF04C3E9-AF6F-C463-F556-B9BE2AAC9E3B}"/>
              </a:ext>
            </a:extLst>
          </p:cNvPr>
          <p:cNvPicPr>
            <a:picLocks noChangeAspect="1"/>
          </p:cNvPicPr>
          <p:nvPr userDrawn="1"/>
        </p:nvPicPr>
        <p:blipFill>
          <a:blip r:embed="rId3"/>
          <a:stretch>
            <a:fillRect/>
          </a:stretch>
        </p:blipFill>
        <p:spPr>
          <a:xfrm>
            <a:off x="-1835150" y="-4023360"/>
            <a:ext cx="6008652" cy="5867400"/>
          </a:xfrm>
          <a:prstGeom prst="rect">
            <a:avLst/>
          </a:prstGeom>
        </p:spPr>
      </p:pic>
      <p:sp>
        <p:nvSpPr>
          <p:cNvPr id="2" name="Title 1">
            <a:extLst>
              <a:ext uri="{FF2B5EF4-FFF2-40B4-BE49-F238E27FC236}">
                <a16:creationId xmlns:a16="http://schemas.microsoft.com/office/drawing/2014/main" id="{6A8AF584-65E9-77DB-802C-AE2825239045}"/>
              </a:ext>
            </a:extLst>
          </p:cNvPr>
          <p:cNvSpPr>
            <a:spLocks noGrp="1"/>
          </p:cNvSpPr>
          <p:nvPr>
            <p:ph type="title"/>
          </p:nvPr>
        </p:nvSpPr>
        <p:spPr>
          <a:xfrm>
            <a:off x="838200" y="819809"/>
            <a:ext cx="10515600" cy="1325563"/>
          </a:xfrm>
        </p:spPr>
        <p:txBody>
          <a:bodyPr>
            <a:normAutofit/>
          </a:bodyPr>
          <a:lstStyle>
            <a:lvl1pPr>
              <a:defRPr sz="5400">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33465206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3_Title Only">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5E65694-3633-754D-DA83-666042DDDB41}"/>
              </a:ext>
            </a:extLst>
          </p:cNvPr>
          <p:cNvPicPr>
            <a:picLocks noChangeAspect="1"/>
          </p:cNvPicPr>
          <p:nvPr userDrawn="1"/>
        </p:nvPicPr>
        <p:blipFill>
          <a:blip r:embed="rId2"/>
          <a:srcRect/>
          <a:stretch/>
        </p:blipFill>
        <p:spPr>
          <a:xfrm>
            <a:off x="0" y="0"/>
            <a:ext cx="12192000" cy="6858000"/>
          </a:xfrm>
          <a:prstGeom prst="rect">
            <a:avLst/>
          </a:prstGeom>
        </p:spPr>
      </p:pic>
      <p:pic>
        <p:nvPicPr>
          <p:cNvPr id="8" name="Picture 7">
            <a:extLst>
              <a:ext uri="{FF2B5EF4-FFF2-40B4-BE49-F238E27FC236}">
                <a16:creationId xmlns:a16="http://schemas.microsoft.com/office/drawing/2014/main" id="{AF04C3E9-AF6F-C463-F556-B9BE2AAC9E3B}"/>
              </a:ext>
            </a:extLst>
          </p:cNvPr>
          <p:cNvPicPr>
            <a:picLocks noChangeAspect="1"/>
          </p:cNvPicPr>
          <p:nvPr userDrawn="1"/>
        </p:nvPicPr>
        <p:blipFill>
          <a:blip r:embed="rId3"/>
          <a:srcRect/>
          <a:stretch/>
        </p:blipFill>
        <p:spPr>
          <a:xfrm>
            <a:off x="-1835150" y="-3951676"/>
            <a:ext cx="6008652" cy="5724031"/>
          </a:xfrm>
          <a:prstGeom prst="rect">
            <a:avLst/>
          </a:prstGeom>
        </p:spPr>
      </p:pic>
      <p:sp>
        <p:nvSpPr>
          <p:cNvPr id="2" name="Title 1">
            <a:extLst>
              <a:ext uri="{FF2B5EF4-FFF2-40B4-BE49-F238E27FC236}">
                <a16:creationId xmlns:a16="http://schemas.microsoft.com/office/drawing/2014/main" id="{6A8AF584-65E9-77DB-802C-AE2825239045}"/>
              </a:ext>
            </a:extLst>
          </p:cNvPr>
          <p:cNvSpPr>
            <a:spLocks noGrp="1"/>
          </p:cNvSpPr>
          <p:nvPr>
            <p:ph type="title"/>
          </p:nvPr>
        </p:nvSpPr>
        <p:spPr>
          <a:xfrm>
            <a:off x="838200" y="819809"/>
            <a:ext cx="10515600" cy="1325563"/>
          </a:xfrm>
        </p:spPr>
        <p:txBody>
          <a:bodyPr>
            <a:normAutofit/>
          </a:bodyPr>
          <a:lstStyle>
            <a:lvl1pPr>
              <a:defRPr sz="5400">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15811794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5_Title Only">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5E65694-3633-754D-DA83-666042DDDB41}"/>
              </a:ext>
            </a:extLst>
          </p:cNvPr>
          <p:cNvPicPr>
            <a:picLocks noChangeAspect="1"/>
          </p:cNvPicPr>
          <p:nvPr userDrawn="1"/>
        </p:nvPicPr>
        <p:blipFill>
          <a:blip r:embed="rId2"/>
          <a:srcRect/>
          <a:stretch/>
        </p:blipFill>
        <p:spPr>
          <a:xfrm>
            <a:off x="0" y="0"/>
            <a:ext cx="12192000" cy="6858000"/>
          </a:xfrm>
          <a:prstGeom prst="rect">
            <a:avLst/>
          </a:prstGeom>
        </p:spPr>
      </p:pic>
      <p:pic>
        <p:nvPicPr>
          <p:cNvPr id="8" name="Picture 7">
            <a:extLst>
              <a:ext uri="{FF2B5EF4-FFF2-40B4-BE49-F238E27FC236}">
                <a16:creationId xmlns:a16="http://schemas.microsoft.com/office/drawing/2014/main" id="{AF04C3E9-AF6F-C463-F556-B9BE2AAC9E3B}"/>
              </a:ext>
            </a:extLst>
          </p:cNvPr>
          <p:cNvPicPr>
            <a:picLocks noChangeAspect="1"/>
          </p:cNvPicPr>
          <p:nvPr userDrawn="1"/>
        </p:nvPicPr>
        <p:blipFill>
          <a:blip r:embed="rId3"/>
          <a:srcRect/>
          <a:stretch/>
        </p:blipFill>
        <p:spPr>
          <a:xfrm>
            <a:off x="-1761740" y="-3951676"/>
            <a:ext cx="5861831" cy="5724031"/>
          </a:xfrm>
          <a:prstGeom prst="rect">
            <a:avLst/>
          </a:prstGeom>
        </p:spPr>
      </p:pic>
      <p:sp>
        <p:nvSpPr>
          <p:cNvPr id="2" name="Title 1">
            <a:extLst>
              <a:ext uri="{FF2B5EF4-FFF2-40B4-BE49-F238E27FC236}">
                <a16:creationId xmlns:a16="http://schemas.microsoft.com/office/drawing/2014/main" id="{6A8AF584-65E9-77DB-802C-AE2825239045}"/>
              </a:ext>
            </a:extLst>
          </p:cNvPr>
          <p:cNvSpPr>
            <a:spLocks noGrp="1"/>
          </p:cNvSpPr>
          <p:nvPr>
            <p:ph type="title"/>
          </p:nvPr>
        </p:nvSpPr>
        <p:spPr>
          <a:xfrm>
            <a:off x="838200" y="819809"/>
            <a:ext cx="10515600" cy="1325563"/>
          </a:xfrm>
        </p:spPr>
        <p:txBody>
          <a:bodyPr>
            <a:normAutofit/>
          </a:bodyPr>
          <a:lstStyle>
            <a:lvl1pPr>
              <a:defRPr sz="5400">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36098003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pic>
        <p:nvPicPr>
          <p:cNvPr id="6" name="Picture 5" descr="A blue background with small dots&#10;&#10;AI-generated content may be incorrect.">
            <a:extLst>
              <a:ext uri="{FF2B5EF4-FFF2-40B4-BE49-F238E27FC236}">
                <a16:creationId xmlns:a16="http://schemas.microsoft.com/office/drawing/2014/main" id="{85E65694-3633-754D-DA83-666042DDDB41}"/>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6A8AF584-65E9-77DB-802C-AE2825239045}"/>
              </a:ext>
            </a:extLst>
          </p:cNvPr>
          <p:cNvSpPr>
            <a:spLocks noGrp="1"/>
          </p:cNvSpPr>
          <p:nvPr>
            <p:ph type="title"/>
          </p:nvPr>
        </p:nvSpPr>
        <p:spPr>
          <a:xfrm>
            <a:off x="838200" y="819809"/>
            <a:ext cx="10515600" cy="1325563"/>
          </a:xfrm>
        </p:spPr>
        <p:txBody>
          <a:bodyPr>
            <a:normAutofit/>
          </a:bodyPr>
          <a:lstStyle>
            <a:lvl1pPr>
              <a:defRPr sz="5400">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1746908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2_Title Only">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5E65694-3633-754D-DA83-666042DDDB4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6A8AF584-65E9-77DB-802C-AE2825239045}"/>
              </a:ext>
            </a:extLst>
          </p:cNvPr>
          <p:cNvSpPr>
            <a:spLocks noGrp="1"/>
          </p:cNvSpPr>
          <p:nvPr>
            <p:ph type="title"/>
          </p:nvPr>
        </p:nvSpPr>
        <p:spPr>
          <a:xfrm>
            <a:off x="838200" y="819809"/>
            <a:ext cx="10515600" cy="1325563"/>
          </a:xfrm>
        </p:spPr>
        <p:txBody>
          <a:bodyPr>
            <a:normAutofit/>
          </a:bodyPr>
          <a:lstStyle>
            <a:lvl1pPr>
              <a:defRPr sz="5400">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3154136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4_Title Only">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5E65694-3633-754D-DA83-666042DDDB4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6A8AF584-65E9-77DB-802C-AE2825239045}"/>
              </a:ext>
            </a:extLst>
          </p:cNvPr>
          <p:cNvSpPr>
            <a:spLocks noGrp="1"/>
          </p:cNvSpPr>
          <p:nvPr>
            <p:ph type="title"/>
          </p:nvPr>
        </p:nvSpPr>
        <p:spPr>
          <a:xfrm>
            <a:off x="838200" y="819809"/>
            <a:ext cx="10515600" cy="1325563"/>
          </a:xfrm>
        </p:spPr>
        <p:txBody>
          <a:bodyPr>
            <a:normAutofit/>
          </a:bodyPr>
          <a:lstStyle>
            <a:lvl1pPr>
              <a:defRPr sz="5400">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21677525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6" name="Picture 5" descr="A blue background with small dots&#10;&#10;AI-generated content may be incorrect.">
            <a:extLst>
              <a:ext uri="{FF2B5EF4-FFF2-40B4-BE49-F238E27FC236}">
                <a16:creationId xmlns:a16="http://schemas.microsoft.com/office/drawing/2014/main" id="{37B178EF-CA5E-1962-2233-DEAC71154FF1}"/>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10" name="Picture 9" descr="A purple and black dot pattern&#10;&#10;AI-generated content may be incorrect.">
            <a:extLst>
              <a:ext uri="{FF2B5EF4-FFF2-40B4-BE49-F238E27FC236}">
                <a16:creationId xmlns:a16="http://schemas.microsoft.com/office/drawing/2014/main" id="{DE896E40-B429-FAAA-FD80-646772F7BEF2}"/>
              </a:ext>
            </a:extLst>
          </p:cNvPr>
          <p:cNvPicPr>
            <a:picLocks noChangeAspect="1"/>
          </p:cNvPicPr>
          <p:nvPr userDrawn="1"/>
        </p:nvPicPr>
        <p:blipFill>
          <a:blip r:embed="rId3"/>
          <a:stretch>
            <a:fillRect/>
          </a:stretch>
        </p:blipFill>
        <p:spPr>
          <a:xfrm>
            <a:off x="-2200910" y="-3931920"/>
            <a:ext cx="7023100" cy="6858000"/>
          </a:xfrm>
          <a:prstGeom prst="rect">
            <a:avLst/>
          </a:prstGeom>
        </p:spPr>
      </p:pic>
      <p:sp>
        <p:nvSpPr>
          <p:cNvPr id="11" name="Title 1">
            <a:extLst>
              <a:ext uri="{FF2B5EF4-FFF2-40B4-BE49-F238E27FC236}">
                <a16:creationId xmlns:a16="http://schemas.microsoft.com/office/drawing/2014/main" id="{D4D60F4D-DDB1-68C3-1E3E-48BDA3582538}"/>
              </a:ext>
            </a:extLst>
          </p:cNvPr>
          <p:cNvSpPr>
            <a:spLocks noGrp="1"/>
          </p:cNvSpPr>
          <p:nvPr>
            <p:ph type="title"/>
          </p:nvPr>
        </p:nvSpPr>
        <p:spPr>
          <a:xfrm>
            <a:off x="838200" y="1881505"/>
            <a:ext cx="10515600" cy="1325563"/>
          </a:xfrm>
        </p:spPr>
        <p:txBody>
          <a:bodyPr>
            <a:normAutofit/>
          </a:bodyPr>
          <a:lstStyle>
            <a:lvl1pPr>
              <a:defRPr sz="5400">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41523500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7B178EF-CA5E-1962-2233-DEAC71154FF1}"/>
              </a:ext>
            </a:extLst>
          </p:cNvPr>
          <p:cNvPicPr>
            <a:picLocks noChangeAspect="1"/>
          </p:cNvPicPr>
          <p:nvPr userDrawn="1"/>
        </p:nvPicPr>
        <p:blipFill>
          <a:blip r:embed="rId2"/>
          <a:srcRect/>
          <a:stretch/>
        </p:blipFill>
        <p:spPr>
          <a:xfrm>
            <a:off x="0" y="0"/>
            <a:ext cx="12192000" cy="6858000"/>
          </a:xfrm>
          <a:prstGeom prst="rect">
            <a:avLst/>
          </a:prstGeom>
        </p:spPr>
      </p:pic>
      <p:pic>
        <p:nvPicPr>
          <p:cNvPr id="10" name="Picture 9">
            <a:extLst>
              <a:ext uri="{FF2B5EF4-FFF2-40B4-BE49-F238E27FC236}">
                <a16:creationId xmlns:a16="http://schemas.microsoft.com/office/drawing/2014/main" id="{DE896E40-B429-FAAA-FD80-646772F7BEF2}"/>
              </a:ext>
            </a:extLst>
          </p:cNvPr>
          <p:cNvPicPr>
            <a:picLocks noChangeAspect="1"/>
          </p:cNvPicPr>
          <p:nvPr userDrawn="1"/>
        </p:nvPicPr>
        <p:blipFill>
          <a:blip r:embed="rId3"/>
          <a:srcRect/>
          <a:stretch/>
        </p:blipFill>
        <p:spPr>
          <a:xfrm>
            <a:off x="-2200910" y="-3848133"/>
            <a:ext cx="7023100" cy="6690426"/>
          </a:xfrm>
          <a:prstGeom prst="rect">
            <a:avLst/>
          </a:prstGeom>
        </p:spPr>
      </p:pic>
      <p:sp>
        <p:nvSpPr>
          <p:cNvPr id="11" name="Title 1">
            <a:extLst>
              <a:ext uri="{FF2B5EF4-FFF2-40B4-BE49-F238E27FC236}">
                <a16:creationId xmlns:a16="http://schemas.microsoft.com/office/drawing/2014/main" id="{D4D60F4D-DDB1-68C3-1E3E-48BDA3582538}"/>
              </a:ext>
            </a:extLst>
          </p:cNvPr>
          <p:cNvSpPr>
            <a:spLocks noGrp="1"/>
          </p:cNvSpPr>
          <p:nvPr>
            <p:ph type="title"/>
          </p:nvPr>
        </p:nvSpPr>
        <p:spPr>
          <a:xfrm>
            <a:off x="838200" y="1881505"/>
            <a:ext cx="10515600" cy="1325563"/>
          </a:xfrm>
        </p:spPr>
        <p:txBody>
          <a:bodyPr>
            <a:normAutofit/>
          </a:bodyPr>
          <a:lstStyle>
            <a:lvl1pPr>
              <a:defRPr sz="5400">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21433508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7B178EF-CA5E-1962-2233-DEAC71154FF1}"/>
              </a:ext>
            </a:extLst>
          </p:cNvPr>
          <p:cNvPicPr>
            <a:picLocks noChangeAspect="1"/>
          </p:cNvPicPr>
          <p:nvPr userDrawn="1"/>
        </p:nvPicPr>
        <p:blipFill>
          <a:blip r:embed="rId2"/>
          <a:srcRect/>
          <a:stretch/>
        </p:blipFill>
        <p:spPr>
          <a:xfrm>
            <a:off x="0" y="0"/>
            <a:ext cx="12192000" cy="6858000"/>
          </a:xfrm>
          <a:prstGeom prst="rect">
            <a:avLst/>
          </a:prstGeom>
        </p:spPr>
      </p:pic>
      <p:pic>
        <p:nvPicPr>
          <p:cNvPr id="10" name="Picture 9">
            <a:extLst>
              <a:ext uri="{FF2B5EF4-FFF2-40B4-BE49-F238E27FC236}">
                <a16:creationId xmlns:a16="http://schemas.microsoft.com/office/drawing/2014/main" id="{DE896E40-B429-FAAA-FD80-646772F7BEF2}"/>
              </a:ext>
            </a:extLst>
          </p:cNvPr>
          <p:cNvPicPr>
            <a:picLocks noChangeAspect="1"/>
          </p:cNvPicPr>
          <p:nvPr userDrawn="1"/>
        </p:nvPicPr>
        <p:blipFill>
          <a:blip r:embed="rId3"/>
          <a:srcRect/>
          <a:stretch/>
        </p:blipFill>
        <p:spPr>
          <a:xfrm>
            <a:off x="-2115106" y="-3848133"/>
            <a:ext cx="6851491" cy="6690426"/>
          </a:xfrm>
          <a:prstGeom prst="rect">
            <a:avLst/>
          </a:prstGeom>
        </p:spPr>
      </p:pic>
      <p:sp>
        <p:nvSpPr>
          <p:cNvPr id="11" name="Title 1">
            <a:extLst>
              <a:ext uri="{FF2B5EF4-FFF2-40B4-BE49-F238E27FC236}">
                <a16:creationId xmlns:a16="http://schemas.microsoft.com/office/drawing/2014/main" id="{D4D60F4D-DDB1-68C3-1E3E-48BDA3582538}"/>
              </a:ext>
            </a:extLst>
          </p:cNvPr>
          <p:cNvSpPr>
            <a:spLocks noGrp="1"/>
          </p:cNvSpPr>
          <p:nvPr>
            <p:ph type="title"/>
          </p:nvPr>
        </p:nvSpPr>
        <p:spPr>
          <a:xfrm>
            <a:off x="838200" y="1881505"/>
            <a:ext cx="10515600" cy="1325563"/>
          </a:xfrm>
        </p:spPr>
        <p:txBody>
          <a:bodyPr>
            <a:normAutofit/>
          </a:bodyPr>
          <a:lstStyle>
            <a:lvl1pPr>
              <a:defRPr sz="5400">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334555068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07481F-ACDD-1276-30BD-858E9E1CE45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6DD86BE-AB43-42D4-950A-AE5CF4DF2D3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902D10F-9D03-4A62-46C0-BF4D54F2263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B9526F9-094B-717D-FC2D-5A152B84C5F1}"/>
              </a:ext>
            </a:extLst>
          </p:cNvPr>
          <p:cNvSpPr>
            <a:spLocks noGrp="1"/>
          </p:cNvSpPr>
          <p:nvPr>
            <p:ph type="dt" sz="half" idx="10"/>
          </p:nvPr>
        </p:nvSpPr>
        <p:spPr/>
        <p:txBody>
          <a:bodyPr/>
          <a:lstStyle/>
          <a:p>
            <a:fld id="{B2BAD1AD-F224-AC45-A443-69A2470C0494}" type="datetimeFigureOut">
              <a:rPr lang="en-US" smtClean="0"/>
              <a:t>8/25/26</a:t>
            </a:fld>
            <a:endParaRPr lang="en-US"/>
          </a:p>
        </p:txBody>
      </p:sp>
      <p:sp>
        <p:nvSpPr>
          <p:cNvPr id="6" name="Footer Placeholder 5">
            <a:extLst>
              <a:ext uri="{FF2B5EF4-FFF2-40B4-BE49-F238E27FC236}">
                <a16:creationId xmlns:a16="http://schemas.microsoft.com/office/drawing/2014/main" id="{10BAD5A5-6A75-C47B-678C-D52F109827D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27D6AA6-4D69-9A7F-F251-19A357C4B076}"/>
              </a:ext>
            </a:extLst>
          </p:cNvPr>
          <p:cNvSpPr>
            <a:spLocks noGrp="1"/>
          </p:cNvSpPr>
          <p:nvPr>
            <p:ph type="sldNum" sz="quarter" idx="12"/>
          </p:nvPr>
        </p:nvSpPr>
        <p:spPr/>
        <p:txBody>
          <a:bodyPr/>
          <a:lstStyle/>
          <a:p>
            <a:fld id="{DACB264D-6B23-294E-84F6-4919122AAA5E}" type="slidenum">
              <a:rPr lang="en-US" smtClean="0"/>
              <a:t>‹#›</a:t>
            </a:fld>
            <a:endParaRPr lang="en-US"/>
          </a:p>
        </p:txBody>
      </p:sp>
    </p:spTree>
    <p:extLst>
      <p:ext uri="{BB962C8B-B14F-4D97-AF65-F5344CB8AC3E}">
        <p14:creationId xmlns:p14="http://schemas.microsoft.com/office/powerpoint/2010/main" val="162049262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153BBE-7378-7545-ADEC-B0CAA6D0C64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8F0A171-F441-8959-BDD6-6D6A1830472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A7641E1-3FD3-71B6-B07C-3C9FA3BF6B8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7B15573-405D-616C-AE8A-02E8EA497FD0}"/>
              </a:ext>
            </a:extLst>
          </p:cNvPr>
          <p:cNvSpPr>
            <a:spLocks noGrp="1"/>
          </p:cNvSpPr>
          <p:nvPr>
            <p:ph type="dt" sz="half" idx="10"/>
          </p:nvPr>
        </p:nvSpPr>
        <p:spPr/>
        <p:txBody>
          <a:bodyPr/>
          <a:lstStyle/>
          <a:p>
            <a:fld id="{B2BAD1AD-F224-AC45-A443-69A2470C0494}" type="datetimeFigureOut">
              <a:rPr lang="en-US" smtClean="0"/>
              <a:t>8/25/26</a:t>
            </a:fld>
            <a:endParaRPr lang="en-US"/>
          </a:p>
        </p:txBody>
      </p:sp>
      <p:sp>
        <p:nvSpPr>
          <p:cNvPr id="6" name="Footer Placeholder 5">
            <a:extLst>
              <a:ext uri="{FF2B5EF4-FFF2-40B4-BE49-F238E27FC236}">
                <a16:creationId xmlns:a16="http://schemas.microsoft.com/office/drawing/2014/main" id="{8AB3EF1B-44D5-D181-9B7C-422828A385D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8208C32-1CA3-AA7A-9775-950233ED2626}"/>
              </a:ext>
            </a:extLst>
          </p:cNvPr>
          <p:cNvSpPr>
            <a:spLocks noGrp="1"/>
          </p:cNvSpPr>
          <p:nvPr>
            <p:ph type="sldNum" sz="quarter" idx="12"/>
          </p:nvPr>
        </p:nvSpPr>
        <p:spPr/>
        <p:txBody>
          <a:bodyPr/>
          <a:lstStyle/>
          <a:p>
            <a:fld id="{DACB264D-6B23-294E-84F6-4919122AAA5E}" type="slidenum">
              <a:rPr lang="en-US" smtClean="0"/>
              <a:t>‹#›</a:t>
            </a:fld>
            <a:endParaRPr lang="en-US"/>
          </a:p>
        </p:txBody>
      </p:sp>
    </p:spTree>
    <p:extLst>
      <p:ext uri="{BB962C8B-B14F-4D97-AF65-F5344CB8AC3E}">
        <p14:creationId xmlns:p14="http://schemas.microsoft.com/office/powerpoint/2010/main" val="6330955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5D68A9-15E7-1072-D5CA-181B97DD8FD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28DA2C5-D12E-9E8E-2DE7-35141EC5310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3DA4605-E608-0728-9E8E-C3A58615756E}"/>
              </a:ext>
            </a:extLst>
          </p:cNvPr>
          <p:cNvSpPr>
            <a:spLocks noGrp="1"/>
          </p:cNvSpPr>
          <p:nvPr>
            <p:ph type="dt" sz="half" idx="10"/>
          </p:nvPr>
        </p:nvSpPr>
        <p:spPr/>
        <p:txBody>
          <a:bodyPr/>
          <a:lstStyle/>
          <a:p>
            <a:fld id="{B2BAD1AD-F224-AC45-A443-69A2470C0494}" type="datetimeFigureOut">
              <a:rPr lang="en-US" smtClean="0"/>
              <a:t>8/25/26</a:t>
            </a:fld>
            <a:endParaRPr lang="en-US"/>
          </a:p>
        </p:txBody>
      </p:sp>
      <p:sp>
        <p:nvSpPr>
          <p:cNvPr id="5" name="Footer Placeholder 4">
            <a:extLst>
              <a:ext uri="{FF2B5EF4-FFF2-40B4-BE49-F238E27FC236}">
                <a16:creationId xmlns:a16="http://schemas.microsoft.com/office/drawing/2014/main" id="{781970B7-2370-6CF6-6043-93D7909B92E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38267C6-CA25-E9A1-B7B2-C2DB065BF988}"/>
              </a:ext>
            </a:extLst>
          </p:cNvPr>
          <p:cNvSpPr>
            <a:spLocks noGrp="1"/>
          </p:cNvSpPr>
          <p:nvPr>
            <p:ph type="sldNum" sz="quarter" idx="12"/>
          </p:nvPr>
        </p:nvSpPr>
        <p:spPr/>
        <p:txBody>
          <a:bodyPr/>
          <a:lstStyle/>
          <a:p>
            <a:fld id="{DACB264D-6B23-294E-84F6-4919122AAA5E}" type="slidenum">
              <a:rPr lang="en-US" smtClean="0"/>
              <a:t>‹#›</a:t>
            </a:fld>
            <a:endParaRPr lang="en-US"/>
          </a:p>
        </p:txBody>
      </p:sp>
    </p:spTree>
    <p:extLst>
      <p:ext uri="{BB962C8B-B14F-4D97-AF65-F5344CB8AC3E}">
        <p14:creationId xmlns:p14="http://schemas.microsoft.com/office/powerpoint/2010/main" val="184514294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C3AF69C-0477-7DBE-F02F-0CF51418E76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7C9DC23-FEF8-F0AA-DD3F-A40F7106FCD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5C130E-C7AD-C8A0-6354-26F8C0AEBCDD}"/>
              </a:ext>
            </a:extLst>
          </p:cNvPr>
          <p:cNvSpPr>
            <a:spLocks noGrp="1"/>
          </p:cNvSpPr>
          <p:nvPr>
            <p:ph type="dt" sz="half" idx="10"/>
          </p:nvPr>
        </p:nvSpPr>
        <p:spPr/>
        <p:txBody>
          <a:bodyPr/>
          <a:lstStyle/>
          <a:p>
            <a:fld id="{B2BAD1AD-F224-AC45-A443-69A2470C0494}" type="datetimeFigureOut">
              <a:rPr lang="en-US" smtClean="0"/>
              <a:t>8/25/26</a:t>
            </a:fld>
            <a:endParaRPr lang="en-US"/>
          </a:p>
        </p:txBody>
      </p:sp>
      <p:sp>
        <p:nvSpPr>
          <p:cNvPr id="5" name="Footer Placeholder 4">
            <a:extLst>
              <a:ext uri="{FF2B5EF4-FFF2-40B4-BE49-F238E27FC236}">
                <a16:creationId xmlns:a16="http://schemas.microsoft.com/office/drawing/2014/main" id="{BF479564-3DD4-95DB-B3C6-8F1B938586D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8ED0428-D488-D981-75EF-6D0A2A8EC06B}"/>
              </a:ext>
            </a:extLst>
          </p:cNvPr>
          <p:cNvSpPr>
            <a:spLocks noGrp="1"/>
          </p:cNvSpPr>
          <p:nvPr>
            <p:ph type="sldNum" sz="quarter" idx="12"/>
          </p:nvPr>
        </p:nvSpPr>
        <p:spPr/>
        <p:txBody>
          <a:bodyPr/>
          <a:lstStyle/>
          <a:p>
            <a:fld id="{DACB264D-6B23-294E-84F6-4919122AAA5E}" type="slidenum">
              <a:rPr lang="en-US" smtClean="0"/>
              <a:t>‹#›</a:t>
            </a:fld>
            <a:endParaRPr lang="en-US"/>
          </a:p>
        </p:txBody>
      </p:sp>
    </p:spTree>
    <p:extLst>
      <p:ext uri="{BB962C8B-B14F-4D97-AF65-F5344CB8AC3E}">
        <p14:creationId xmlns:p14="http://schemas.microsoft.com/office/powerpoint/2010/main" val="22088615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CD2F62F-C1B3-EBB0-4CA5-AAF6EA10A12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9E6A981D-031D-5146-AE87-91BEF5C061D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7E54411B-9562-7581-AED2-352D4BEAB72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2BAD1AD-F224-AC45-A443-69A2470C0494}" type="datetimeFigureOut">
              <a:rPr lang="en-US" smtClean="0"/>
              <a:t>8/25/26</a:t>
            </a:fld>
            <a:endParaRPr lang="en-US"/>
          </a:p>
        </p:txBody>
      </p:sp>
      <p:sp>
        <p:nvSpPr>
          <p:cNvPr id="5" name="Footer Placeholder 4">
            <a:extLst>
              <a:ext uri="{FF2B5EF4-FFF2-40B4-BE49-F238E27FC236}">
                <a16:creationId xmlns:a16="http://schemas.microsoft.com/office/drawing/2014/main" id="{C729AE2F-8036-EFC3-EFA1-8E1BC8BC4A8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0291023A-A4F8-F69F-F498-E6D7B64424A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ACB264D-6B23-294E-84F6-4919122AAA5E}" type="slidenum">
              <a:rPr lang="en-US" smtClean="0"/>
              <a:t>‹#›</a:t>
            </a:fld>
            <a:endParaRPr lang="en-US"/>
          </a:p>
        </p:txBody>
      </p:sp>
    </p:spTree>
    <p:extLst>
      <p:ext uri="{BB962C8B-B14F-4D97-AF65-F5344CB8AC3E}">
        <p14:creationId xmlns:p14="http://schemas.microsoft.com/office/powerpoint/2010/main" val="363269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62" r:id="rId7"/>
    <p:sldLayoutId id="2147483665" r:id="rId8"/>
    <p:sldLayoutId id="2147483660" r:id="rId9"/>
    <p:sldLayoutId id="2147483661" r:id="rId10"/>
    <p:sldLayoutId id="2147483664" r:id="rId11"/>
    <p:sldLayoutId id="2147483655" r:id="rId12"/>
    <p:sldLayoutId id="2147483663" r:id="rId13"/>
    <p:sldLayoutId id="2147483666" r:id="rId14"/>
    <p:sldLayoutId id="2147483656" r:id="rId15"/>
    <p:sldLayoutId id="2147483657" r:id="rId16"/>
    <p:sldLayoutId id="2147483658" r:id="rId17"/>
    <p:sldLayoutId id="2147483659" r:id="rId18"/>
  </p:sldLayoutIdLst>
  <p:txStyles>
    <p:titleStyle>
      <a:lvl1pPr algn="l" defTabSz="914400" rtl="0" eaLnBrk="1" latinLnBrk="0" hangingPunct="1">
        <a:lnSpc>
          <a:spcPct val="90000"/>
        </a:lnSpc>
        <a:spcBef>
          <a:spcPct val="0"/>
        </a:spcBef>
        <a:buNone/>
        <a:defRPr sz="4400" b="1" i="0" kern="1200">
          <a:solidFill>
            <a:srgbClr val="6258A6"/>
          </a:solidFill>
          <a:latin typeface="Bebas Neue Bold" panose="020B0606020202050201" pitchFamily="34" charset="77"/>
          <a:ea typeface="Noto Serif SemBd" panose="02020502060505020204" pitchFamily="18" charset="0"/>
          <a:cs typeface="Noto Serif SemBd" panose="02020502060505020204" pitchFamily="18"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rgbClr val="002A2E"/>
          </a:solidFill>
          <a:latin typeface="Noto Serif Medium" panose="02020502060505020204" pitchFamily="18" charset="0"/>
          <a:ea typeface="Noto Serif Medium" panose="02020502060505020204" pitchFamily="18" charset="0"/>
          <a:cs typeface="Noto Serif Medium" panose="02020502060505020204" pitchFamily="18"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rgbClr val="002A2E"/>
          </a:solidFill>
          <a:latin typeface="Noto Serif Medium" panose="02020502060505020204" pitchFamily="18" charset="0"/>
          <a:ea typeface="Noto Serif Medium" panose="02020502060505020204" pitchFamily="18" charset="0"/>
          <a:cs typeface="Noto Serif Medium" panose="02020502060505020204" pitchFamily="18"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rgbClr val="002A2E"/>
          </a:solidFill>
          <a:latin typeface="Noto Serif Medium" panose="02020502060505020204" pitchFamily="18" charset="0"/>
          <a:ea typeface="Noto Serif Medium" panose="02020502060505020204" pitchFamily="18" charset="0"/>
          <a:cs typeface="Noto Serif Medium" panose="02020502060505020204" pitchFamily="18"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002A2E"/>
          </a:solidFill>
          <a:latin typeface="Noto Serif Medium" panose="02020502060505020204" pitchFamily="18" charset="0"/>
          <a:ea typeface="Noto Serif Medium" panose="02020502060505020204" pitchFamily="18" charset="0"/>
          <a:cs typeface="Noto Serif Medium" panose="02020502060505020204" pitchFamily="18"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002A2E"/>
          </a:solidFill>
          <a:latin typeface="Noto Serif Medium" panose="02020502060505020204" pitchFamily="18" charset="0"/>
          <a:ea typeface="Noto Serif Medium" panose="02020502060505020204" pitchFamily="18" charset="0"/>
          <a:cs typeface="Noto Serif Medium" panose="02020502060505020204" pitchFamily="18"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11.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11.xml"/><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6.xml"/><Relationship Id="rId5" Type="http://schemas.openxmlformats.org/officeDocument/2006/relationships/image" Target="../media/image6.png"/><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1.xml"/><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10.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11.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6.xml"/><Relationship Id="rId5" Type="http://schemas.openxmlformats.org/officeDocument/2006/relationships/image" Target="../media/image10.png"/><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8.xml"/><Relationship Id="rId5" Type="http://schemas.openxmlformats.org/officeDocument/2006/relationships/image" Target="../media/image10.png"/><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6.xml"/><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8.xml"/><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10.xml"/><Relationship Id="rId5" Type="http://schemas.openxmlformats.org/officeDocument/2006/relationships/image" Target="../media/image9.png"/><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7C0F2D3-2DEE-42AE-87E7-4BAD4FDE12F4}"/>
              </a:ext>
            </a:extLst>
          </p:cNvPr>
          <p:cNvSpPr>
            <a:spLocks noGrp="1"/>
          </p:cNvSpPr>
          <p:nvPr>
            <p:ph type="title"/>
          </p:nvPr>
        </p:nvSpPr>
        <p:spPr>
          <a:xfrm>
            <a:off x="914400" y="969651"/>
            <a:ext cx="4329113" cy="1008991"/>
          </a:xfrm>
        </p:spPr>
        <p:txBody>
          <a:bodyPr>
            <a:normAutofit/>
          </a:bodyPr>
          <a:lstStyle/>
          <a:p>
            <a:r>
              <a:rPr lang="en-US" sz="4800" dirty="0"/>
              <a:t>Seniors, unlock</a:t>
            </a:r>
          </a:p>
        </p:txBody>
      </p:sp>
      <p:sp>
        <p:nvSpPr>
          <p:cNvPr id="9" name="TextBox 8">
            <a:extLst>
              <a:ext uri="{FF2B5EF4-FFF2-40B4-BE49-F238E27FC236}">
                <a16:creationId xmlns:a16="http://schemas.microsoft.com/office/drawing/2014/main" id="{62DA14FF-E24F-E14D-5686-C1FBFAA42112}"/>
              </a:ext>
            </a:extLst>
          </p:cNvPr>
          <p:cNvSpPr txBox="1"/>
          <p:nvPr/>
        </p:nvSpPr>
        <p:spPr>
          <a:xfrm>
            <a:off x="829997" y="1403778"/>
            <a:ext cx="7449609" cy="2400657"/>
          </a:xfrm>
          <a:prstGeom prst="rect">
            <a:avLst/>
          </a:prstGeom>
          <a:noFill/>
        </p:spPr>
        <p:txBody>
          <a:bodyPr wrap="square" rtlCol="0">
            <a:spAutoFit/>
          </a:bodyPr>
          <a:lstStyle/>
          <a:p>
            <a:r>
              <a:rPr lang="en-US" sz="15000" b="1" dirty="0">
                <a:solidFill>
                  <a:schemeClr val="bg1"/>
                </a:solidFill>
                <a:latin typeface="Bebas Neue Bold" panose="020B0606020202050201" pitchFamily="34" charset="77"/>
              </a:rPr>
              <a:t>free money</a:t>
            </a:r>
          </a:p>
        </p:txBody>
      </p:sp>
      <p:sp>
        <p:nvSpPr>
          <p:cNvPr id="10" name="Title 3">
            <a:extLst>
              <a:ext uri="{FF2B5EF4-FFF2-40B4-BE49-F238E27FC236}">
                <a16:creationId xmlns:a16="http://schemas.microsoft.com/office/drawing/2014/main" id="{875D51AA-2435-9981-539A-864020EF4440}"/>
              </a:ext>
            </a:extLst>
          </p:cNvPr>
          <p:cNvSpPr txBox="1">
            <a:spLocks/>
          </p:cNvSpPr>
          <p:nvPr/>
        </p:nvSpPr>
        <p:spPr>
          <a:xfrm>
            <a:off x="860691" y="3443990"/>
            <a:ext cx="5952339" cy="655429"/>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5400" b="1" i="0" kern="1200">
                <a:solidFill>
                  <a:schemeClr val="bg1"/>
                </a:solidFill>
                <a:latin typeface="Bebas Neue Bold" panose="020B0606020202050201" pitchFamily="34" charset="77"/>
                <a:ea typeface="Noto Serif SemBd" panose="02020502060505020204" pitchFamily="18" charset="0"/>
                <a:cs typeface="Noto Serif SemBd" panose="02020502060505020204" pitchFamily="18" charset="0"/>
              </a:defRPr>
            </a:lvl1pPr>
          </a:lstStyle>
          <a:p>
            <a:r>
              <a:rPr lang="en-US" sz="3330" dirty="0"/>
              <a:t>For college or career training with the</a:t>
            </a:r>
          </a:p>
        </p:txBody>
      </p:sp>
      <p:sp>
        <p:nvSpPr>
          <p:cNvPr id="11" name="Title 3">
            <a:extLst>
              <a:ext uri="{FF2B5EF4-FFF2-40B4-BE49-F238E27FC236}">
                <a16:creationId xmlns:a16="http://schemas.microsoft.com/office/drawing/2014/main" id="{3F337169-7985-E21C-2813-F6A8E3234AB2}"/>
              </a:ext>
            </a:extLst>
          </p:cNvPr>
          <p:cNvSpPr txBox="1">
            <a:spLocks/>
          </p:cNvSpPr>
          <p:nvPr/>
        </p:nvSpPr>
        <p:spPr>
          <a:xfrm>
            <a:off x="860691" y="4013840"/>
            <a:ext cx="6154472" cy="154607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5400" b="1" i="0" kern="1200">
                <a:solidFill>
                  <a:schemeClr val="bg1"/>
                </a:solidFill>
                <a:latin typeface="Bebas Neue Bold" panose="020B0606020202050201" pitchFamily="34" charset="77"/>
                <a:ea typeface="Noto Serif SemBd" panose="02020502060505020204" pitchFamily="18" charset="0"/>
                <a:cs typeface="Noto Serif SemBd" panose="02020502060505020204" pitchFamily="18" charset="0"/>
              </a:defRPr>
            </a:lvl1pPr>
          </a:lstStyle>
          <a:p>
            <a:pPr>
              <a:lnSpc>
                <a:spcPct val="80000"/>
              </a:lnSpc>
            </a:pPr>
            <a:r>
              <a:rPr lang="en-US" sz="6000" dirty="0"/>
              <a:t>Michigan Achievement</a:t>
            </a:r>
            <a:br>
              <a:rPr lang="en-US" sz="6000" dirty="0"/>
            </a:br>
            <a:r>
              <a:rPr lang="en-US" sz="6000" dirty="0"/>
              <a:t>Scholarship</a:t>
            </a:r>
          </a:p>
        </p:txBody>
      </p:sp>
      <p:pic>
        <p:nvPicPr>
          <p:cNvPr id="13" name="Picture 12" descr="A green line on a black background&#10;&#10;AI-generated content may be incorrect.">
            <a:extLst>
              <a:ext uri="{FF2B5EF4-FFF2-40B4-BE49-F238E27FC236}">
                <a16:creationId xmlns:a16="http://schemas.microsoft.com/office/drawing/2014/main" id="{E731EC19-9A14-19A6-4281-66C47D79FE2E}"/>
              </a:ext>
            </a:extLst>
          </p:cNvPr>
          <p:cNvPicPr>
            <a:picLocks noChangeAspect="1"/>
          </p:cNvPicPr>
          <p:nvPr/>
        </p:nvPicPr>
        <p:blipFill>
          <a:blip r:embed="rId3"/>
          <a:stretch>
            <a:fillRect/>
          </a:stretch>
        </p:blipFill>
        <p:spPr>
          <a:xfrm>
            <a:off x="8801047" y="-696059"/>
            <a:ext cx="7772400" cy="5349402"/>
          </a:xfrm>
          <a:prstGeom prst="rect">
            <a:avLst/>
          </a:prstGeom>
        </p:spPr>
      </p:pic>
      <p:pic>
        <p:nvPicPr>
          <p:cNvPr id="15" name="Picture 14" descr="A green square with black background&#10;&#10;AI-generated content may be incorrect.">
            <a:extLst>
              <a:ext uri="{FF2B5EF4-FFF2-40B4-BE49-F238E27FC236}">
                <a16:creationId xmlns:a16="http://schemas.microsoft.com/office/drawing/2014/main" id="{8FF13514-5C8C-3834-22BC-E5832316DDAC}"/>
              </a:ext>
            </a:extLst>
          </p:cNvPr>
          <p:cNvPicPr>
            <a:picLocks noChangeAspect="1"/>
          </p:cNvPicPr>
          <p:nvPr/>
        </p:nvPicPr>
        <p:blipFill>
          <a:blip r:embed="rId4"/>
          <a:srcRect l="56029" b="66020"/>
          <a:stretch>
            <a:fillRect/>
          </a:stretch>
        </p:blipFill>
        <p:spPr>
          <a:xfrm>
            <a:off x="-434716" y="5719364"/>
            <a:ext cx="4866641" cy="1546074"/>
          </a:xfrm>
          <a:prstGeom prst="rect">
            <a:avLst/>
          </a:prstGeom>
        </p:spPr>
      </p:pic>
      <p:pic>
        <p:nvPicPr>
          <p:cNvPr id="5" name="Picture 4" descr="A stack of money with rubber bands&#10;&#10;AI-generated content may be incorrect.">
            <a:extLst>
              <a:ext uri="{FF2B5EF4-FFF2-40B4-BE49-F238E27FC236}">
                <a16:creationId xmlns:a16="http://schemas.microsoft.com/office/drawing/2014/main" id="{3FE8B46D-D6CA-B815-8273-AB4B9E74408A}"/>
              </a:ext>
            </a:extLst>
          </p:cNvPr>
          <p:cNvPicPr>
            <a:picLocks noChangeAspect="1"/>
          </p:cNvPicPr>
          <p:nvPr/>
        </p:nvPicPr>
        <p:blipFill>
          <a:blip r:embed="rId5"/>
          <a:stretch>
            <a:fillRect/>
          </a:stretch>
        </p:blipFill>
        <p:spPr>
          <a:xfrm>
            <a:off x="6443354" y="3152826"/>
            <a:ext cx="6215857" cy="3978148"/>
          </a:xfrm>
          <a:prstGeom prst="rect">
            <a:avLst/>
          </a:prstGeom>
        </p:spPr>
      </p:pic>
      <p:pic>
        <p:nvPicPr>
          <p:cNvPr id="6" name="Picture 5">
            <a:extLst>
              <a:ext uri="{FF2B5EF4-FFF2-40B4-BE49-F238E27FC236}">
                <a16:creationId xmlns:a16="http://schemas.microsoft.com/office/drawing/2014/main" id="{B29E7A13-8AEF-B3F7-F17D-2AB68B320D19}"/>
              </a:ext>
            </a:extLst>
          </p:cNvPr>
          <p:cNvPicPr>
            <a:picLocks noChangeAspect="1"/>
          </p:cNvPicPr>
          <p:nvPr/>
        </p:nvPicPr>
        <p:blipFill>
          <a:blip r:embed="rId6"/>
          <a:srcRect/>
          <a:stretch/>
        </p:blipFill>
        <p:spPr>
          <a:xfrm>
            <a:off x="9608574" y="418125"/>
            <a:ext cx="2337620" cy="646792"/>
          </a:xfrm>
          <a:prstGeom prst="rect">
            <a:avLst/>
          </a:prstGeom>
        </p:spPr>
      </p:pic>
    </p:spTree>
    <p:extLst>
      <p:ext uri="{BB962C8B-B14F-4D97-AF65-F5344CB8AC3E}">
        <p14:creationId xmlns:p14="http://schemas.microsoft.com/office/powerpoint/2010/main" val="24657167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BCD168-D4B6-35F1-6313-066D8108F4B8}"/>
            </a:ext>
          </a:extLst>
        </p:cNvPr>
        <p:cNvGrpSpPr/>
        <p:nvPr/>
      </p:nvGrpSpPr>
      <p:grpSpPr>
        <a:xfrm>
          <a:off x="0" y="0"/>
          <a:ext cx="0" cy="0"/>
          <a:chOff x="0" y="0"/>
          <a:chExt cx="0" cy="0"/>
        </a:xfrm>
      </p:grpSpPr>
      <p:pic>
        <p:nvPicPr>
          <p:cNvPr id="14" name="Picture 13" descr="A blue line with black background&#10;&#10;AI-generated content may be incorrect.">
            <a:extLst>
              <a:ext uri="{FF2B5EF4-FFF2-40B4-BE49-F238E27FC236}">
                <a16:creationId xmlns:a16="http://schemas.microsoft.com/office/drawing/2014/main" id="{755D2F56-FDD7-C52C-6EEF-E02D7FA272FB}"/>
              </a:ext>
            </a:extLst>
          </p:cNvPr>
          <p:cNvPicPr>
            <a:picLocks noChangeAspect="1"/>
          </p:cNvPicPr>
          <p:nvPr/>
        </p:nvPicPr>
        <p:blipFill>
          <a:blip r:embed="rId3"/>
          <a:stretch>
            <a:fillRect/>
          </a:stretch>
        </p:blipFill>
        <p:spPr>
          <a:xfrm>
            <a:off x="8974141" y="-2212356"/>
            <a:ext cx="5409410" cy="5119010"/>
          </a:xfrm>
          <a:prstGeom prst="rect">
            <a:avLst/>
          </a:prstGeom>
        </p:spPr>
      </p:pic>
      <p:sp>
        <p:nvSpPr>
          <p:cNvPr id="4" name="Title 3">
            <a:extLst>
              <a:ext uri="{FF2B5EF4-FFF2-40B4-BE49-F238E27FC236}">
                <a16:creationId xmlns:a16="http://schemas.microsoft.com/office/drawing/2014/main" id="{CB7B0550-7411-1DF2-D096-16E841E7FA88}"/>
              </a:ext>
            </a:extLst>
          </p:cNvPr>
          <p:cNvSpPr>
            <a:spLocks noGrp="1"/>
          </p:cNvSpPr>
          <p:nvPr>
            <p:ph type="title"/>
          </p:nvPr>
        </p:nvSpPr>
        <p:spPr>
          <a:xfrm>
            <a:off x="838200" y="914648"/>
            <a:ext cx="10515600" cy="1546074"/>
          </a:xfrm>
        </p:spPr>
        <p:txBody>
          <a:bodyPr>
            <a:noAutofit/>
          </a:bodyPr>
          <a:lstStyle/>
          <a:p>
            <a:pPr>
              <a:lnSpc>
                <a:spcPct val="100000"/>
              </a:lnSpc>
            </a:pPr>
            <a:r>
              <a:rPr lang="en-US" sz="7200" dirty="0"/>
              <a:t>Qualifying grads could get:</a:t>
            </a:r>
          </a:p>
        </p:txBody>
      </p:sp>
      <p:sp>
        <p:nvSpPr>
          <p:cNvPr id="16" name="Title 1">
            <a:extLst>
              <a:ext uri="{FF2B5EF4-FFF2-40B4-BE49-F238E27FC236}">
                <a16:creationId xmlns:a16="http://schemas.microsoft.com/office/drawing/2014/main" id="{A5BAFC3C-5B23-8568-0BFC-6DE273A56F9F}"/>
              </a:ext>
            </a:extLst>
          </p:cNvPr>
          <p:cNvSpPr txBox="1">
            <a:spLocks/>
          </p:cNvSpPr>
          <p:nvPr/>
        </p:nvSpPr>
        <p:spPr>
          <a:xfrm>
            <a:off x="1127369" y="2272099"/>
            <a:ext cx="6336323" cy="3447264"/>
          </a:xfrm>
          <a:prstGeom prst="rect">
            <a:avLst/>
          </a:prstGeom>
        </p:spPr>
        <p:txBody>
          <a:bodyPr vert="horz" lIns="91440" tIns="45720" rIns="91440" bIns="45720" rtlCol="0" anchor="t">
            <a:normAutofit lnSpcReduction="10000"/>
          </a:bodyPr>
          <a:lstStyle>
            <a:lvl1pPr algn="l" defTabSz="914400" rtl="0" eaLnBrk="1" latinLnBrk="0" hangingPunct="1">
              <a:lnSpc>
                <a:spcPct val="90000"/>
              </a:lnSpc>
              <a:spcBef>
                <a:spcPct val="0"/>
              </a:spcBef>
              <a:buNone/>
              <a:defRPr sz="5400" b="1" i="0" kern="1200">
                <a:solidFill>
                  <a:schemeClr val="bg1"/>
                </a:solidFill>
                <a:latin typeface="Bebas Neue Bold" panose="020B0606020202050201" pitchFamily="34" charset="77"/>
                <a:ea typeface="Noto Serif SemBd" panose="02020502060505020204" pitchFamily="18" charset="0"/>
                <a:cs typeface="Noto Serif SemBd" panose="02020502060505020204" pitchFamily="18" charset="0"/>
              </a:defRPr>
            </a:lvl1pPr>
          </a:lstStyle>
          <a:p>
            <a:pPr marL="457200" indent="-457200">
              <a:lnSpc>
                <a:spcPct val="100000"/>
              </a:lnSpc>
              <a:spcAft>
                <a:spcPts val="1800"/>
              </a:spcAft>
              <a:buSzPct val="96000"/>
              <a:buFont typeface="Arial" panose="020B0604020202020204" pitchFamily="34" charset="0"/>
              <a:buChar char="•"/>
            </a:pPr>
            <a:r>
              <a:rPr lang="en-US" sz="2800" dirty="0">
                <a:latin typeface="Noto Serif Medium" panose="02020502060505020204" pitchFamily="18" charset="0"/>
                <a:ea typeface="Noto Serif Medium" panose="02020502060505020204" pitchFamily="18" charset="0"/>
                <a:cs typeface="Noto Serif Medium" panose="02020502060505020204" pitchFamily="18" charset="0"/>
              </a:rPr>
              <a:t>An associate degree or skill certificate TUITION-FREE </a:t>
            </a:r>
            <a:r>
              <a:rPr lang="en-US" sz="2800" b="0" dirty="0">
                <a:latin typeface="Noto Serif Medium" panose="02020502060505020204" pitchFamily="18" charset="0"/>
                <a:ea typeface="Noto Serif Medium" panose="02020502060505020204" pitchFamily="18" charset="0"/>
                <a:cs typeface="Noto Serif Medium" panose="02020502060505020204" pitchFamily="18" charset="0"/>
              </a:rPr>
              <a:t>at a local community college.</a:t>
            </a:r>
          </a:p>
          <a:p>
            <a:pPr marL="457200" indent="-457200">
              <a:lnSpc>
                <a:spcPct val="100000"/>
              </a:lnSpc>
              <a:spcAft>
                <a:spcPts val="1800"/>
              </a:spcAft>
              <a:buSzPct val="96000"/>
              <a:buFont typeface="Arial" panose="020B0604020202020204" pitchFamily="34" charset="0"/>
              <a:buChar char="•"/>
            </a:pPr>
            <a:r>
              <a:rPr lang="en-US" sz="2800" dirty="0">
                <a:latin typeface="Noto Serif Medium" panose="02020502060505020204" pitchFamily="18" charset="0"/>
                <a:ea typeface="Noto Serif Medium" panose="02020502060505020204" pitchFamily="18" charset="0"/>
                <a:cs typeface="Noto Serif Medium" panose="02020502060505020204" pitchFamily="18" charset="0"/>
              </a:rPr>
              <a:t>Up to $27,500 </a:t>
            </a:r>
            <a:r>
              <a:rPr lang="en-US" sz="2800" b="0" dirty="0">
                <a:latin typeface="Noto Serif Medium" panose="02020502060505020204" pitchFamily="18" charset="0"/>
                <a:ea typeface="Noto Serif Medium" panose="02020502060505020204" pitchFamily="18" charset="0"/>
                <a:cs typeface="Noto Serif Medium" panose="02020502060505020204" pitchFamily="18" charset="0"/>
              </a:rPr>
              <a:t>at a private or public university.</a:t>
            </a:r>
          </a:p>
          <a:p>
            <a:pPr marL="457200" indent="-457200">
              <a:lnSpc>
                <a:spcPct val="100000"/>
              </a:lnSpc>
              <a:spcAft>
                <a:spcPts val="1800"/>
              </a:spcAft>
              <a:buSzPct val="96000"/>
              <a:buFont typeface="Arial" panose="020B0604020202020204" pitchFamily="34" charset="0"/>
              <a:buChar char="•"/>
            </a:pPr>
            <a:r>
              <a:rPr lang="en-US" sz="2800" dirty="0">
                <a:latin typeface="Noto Serif Medium" panose="02020502060505020204" pitchFamily="18" charset="0"/>
                <a:ea typeface="Noto Serif Medium" panose="02020502060505020204" pitchFamily="18" charset="0"/>
                <a:cs typeface="Noto Serif Medium" panose="02020502060505020204" pitchFamily="18" charset="0"/>
              </a:rPr>
              <a:t>Up to $2,000 </a:t>
            </a:r>
            <a:r>
              <a:rPr lang="en-US" sz="2800" b="0" dirty="0">
                <a:latin typeface="Noto Serif Medium" panose="02020502060505020204" pitchFamily="18" charset="0"/>
                <a:ea typeface="Noto Serif Medium" panose="02020502060505020204" pitchFamily="18" charset="0"/>
                <a:cs typeface="Noto Serif Medium" panose="02020502060505020204" pitchFamily="18" charset="0"/>
              </a:rPr>
              <a:t>for a </a:t>
            </a:r>
            <a:br>
              <a:rPr lang="en-US" sz="2800" b="0" dirty="0">
                <a:latin typeface="Noto Serif Medium" panose="02020502060505020204" pitchFamily="18" charset="0"/>
                <a:ea typeface="Noto Serif Medium" panose="02020502060505020204" pitchFamily="18" charset="0"/>
                <a:cs typeface="Noto Serif Medium" panose="02020502060505020204" pitchFamily="18" charset="0"/>
              </a:rPr>
            </a:br>
            <a:r>
              <a:rPr lang="en-US" sz="2800" b="0" dirty="0">
                <a:latin typeface="Noto Serif Medium" panose="02020502060505020204" pitchFamily="18" charset="0"/>
                <a:ea typeface="Noto Serif Medium" panose="02020502060505020204" pitchFamily="18" charset="0"/>
                <a:cs typeface="Noto Serif Medium" panose="02020502060505020204" pitchFamily="18" charset="0"/>
              </a:rPr>
              <a:t>career training program.</a:t>
            </a:r>
          </a:p>
        </p:txBody>
      </p:sp>
      <p:pic>
        <p:nvPicPr>
          <p:cNvPr id="17" name="Picture 16" descr="A green line on a black background&#10;&#10;AI-generated content may be incorrect.">
            <a:extLst>
              <a:ext uri="{FF2B5EF4-FFF2-40B4-BE49-F238E27FC236}">
                <a16:creationId xmlns:a16="http://schemas.microsoft.com/office/drawing/2014/main" id="{D26263DF-AD40-A79A-123D-8FBE6F735321}"/>
              </a:ext>
            </a:extLst>
          </p:cNvPr>
          <p:cNvPicPr>
            <a:picLocks noChangeAspect="1"/>
          </p:cNvPicPr>
          <p:nvPr/>
        </p:nvPicPr>
        <p:blipFill>
          <a:blip r:embed="rId4"/>
          <a:stretch>
            <a:fillRect/>
          </a:stretch>
        </p:blipFill>
        <p:spPr>
          <a:xfrm rot="10800000">
            <a:off x="-5138473" y="3995731"/>
            <a:ext cx="7772400" cy="5349402"/>
          </a:xfrm>
          <a:prstGeom prst="rect">
            <a:avLst/>
          </a:prstGeom>
        </p:spPr>
      </p:pic>
      <p:pic>
        <p:nvPicPr>
          <p:cNvPr id="19" name="Picture 18">
            <a:extLst>
              <a:ext uri="{FF2B5EF4-FFF2-40B4-BE49-F238E27FC236}">
                <a16:creationId xmlns:a16="http://schemas.microsoft.com/office/drawing/2014/main" id="{592CA732-88EF-BF93-6FF0-6491C72E0C5A}"/>
              </a:ext>
            </a:extLst>
          </p:cNvPr>
          <p:cNvPicPr>
            <a:picLocks noChangeAspect="1"/>
          </p:cNvPicPr>
          <p:nvPr/>
        </p:nvPicPr>
        <p:blipFill>
          <a:blip r:embed="rId5"/>
          <a:srcRect/>
          <a:stretch/>
        </p:blipFill>
        <p:spPr>
          <a:xfrm>
            <a:off x="6243786" y="2693294"/>
            <a:ext cx="6852452" cy="4746225"/>
          </a:xfrm>
          <a:prstGeom prst="rect">
            <a:avLst/>
          </a:prstGeom>
          <a:effectLst>
            <a:outerShdw blurRad="727056" dist="38100" dir="13500000" algn="br" rotWithShape="0">
              <a:prstClr val="black">
                <a:alpha val="40000"/>
              </a:prstClr>
            </a:outerShdw>
          </a:effectLst>
        </p:spPr>
      </p:pic>
    </p:spTree>
    <p:extLst>
      <p:ext uri="{BB962C8B-B14F-4D97-AF65-F5344CB8AC3E}">
        <p14:creationId xmlns:p14="http://schemas.microsoft.com/office/powerpoint/2010/main" val="41645013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1D39E7-E26A-3D2B-291A-5B8C99601368}"/>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69D40E43-9A3E-B699-733D-EBC114703781}"/>
              </a:ext>
            </a:extLst>
          </p:cNvPr>
          <p:cNvSpPr>
            <a:spLocks noGrp="1"/>
          </p:cNvSpPr>
          <p:nvPr>
            <p:ph type="title"/>
          </p:nvPr>
        </p:nvSpPr>
        <p:spPr>
          <a:xfrm>
            <a:off x="0" y="752530"/>
            <a:ext cx="12192000" cy="1325563"/>
          </a:xfrm>
        </p:spPr>
        <p:txBody>
          <a:bodyPr>
            <a:normAutofit/>
          </a:bodyPr>
          <a:lstStyle/>
          <a:p>
            <a:pPr algn="ctr">
              <a:lnSpc>
                <a:spcPct val="100000"/>
              </a:lnSpc>
            </a:pPr>
            <a:r>
              <a:rPr lang="en-US" sz="6000" dirty="0"/>
              <a:t>Community College Guarantee</a:t>
            </a:r>
            <a:r>
              <a:rPr lang="en-US" sz="6000" baseline="30000" dirty="0"/>
              <a:t>*</a:t>
            </a:r>
          </a:p>
        </p:txBody>
      </p:sp>
      <p:pic>
        <p:nvPicPr>
          <p:cNvPr id="7" name="Picture 6" descr="A green square with black background&#10;&#10;AI-generated content may be incorrect.">
            <a:extLst>
              <a:ext uri="{FF2B5EF4-FFF2-40B4-BE49-F238E27FC236}">
                <a16:creationId xmlns:a16="http://schemas.microsoft.com/office/drawing/2014/main" id="{C1904DCC-9855-6907-AC9D-D0D18F7862FD}"/>
              </a:ext>
            </a:extLst>
          </p:cNvPr>
          <p:cNvPicPr>
            <a:picLocks noChangeAspect="1"/>
          </p:cNvPicPr>
          <p:nvPr/>
        </p:nvPicPr>
        <p:blipFill>
          <a:blip r:embed="rId3"/>
          <a:srcRect l="38199" b="30148"/>
          <a:stretch>
            <a:fillRect/>
          </a:stretch>
        </p:blipFill>
        <p:spPr>
          <a:xfrm>
            <a:off x="11225561" y="3913915"/>
            <a:ext cx="6839910" cy="3178262"/>
          </a:xfrm>
          <a:prstGeom prst="rect">
            <a:avLst/>
          </a:prstGeom>
        </p:spPr>
      </p:pic>
      <p:pic>
        <p:nvPicPr>
          <p:cNvPr id="8" name="Picture 7" descr="A blue line with black background&#10;&#10;AI-generated content may be incorrect.">
            <a:extLst>
              <a:ext uri="{FF2B5EF4-FFF2-40B4-BE49-F238E27FC236}">
                <a16:creationId xmlns:a16="http://schemas.microsoft.com/office/drawing/2014/main" id="{5A412BB0-2BCE-C11C-C958-514B18B3D313}"/>
              </a:ext>
            </a:extLst>
          </p:cNvPr>
          <p:cNvPicPr>
            <a:picLocks noChangeAspect="1"/>
          </p:cNvPicPr>
          <p:nvPr/>
        </p:nvPicPr>
        <p:blipFill>
          <a:blip r:embed="rId4"/>
          <a:srcRect t="39334" r="57872"/>
          <a:stretch>
            <a:fillRect/>
          </a:stretch>
        </p:blipFill>
        <p:spPr>
          <a:xfrm rot="16200000">
            <a:off x="309214" y="-502503"/>
            <a:ext cx="2278884" cy="3105469"/>
          </a:xfrm>
          <a:prstGeom prst="rect">
            <a:avLst/>
          </a:prstGeom>
        </p:spPr>
      </p:pic>
      <p:sp>
        <p:nvSpPr>
          <p:cNvPr id="9" name="Title 3">
            <a:extLst>
              <a:ext uri="{FF2B5EF4-FFF2-40B4-BE49-F238E27FC236}">
                <a16:creationId xmlns:a16="http://schemas.microsoft.com/office/drawing/2014/main" id="{C0B9ECDD-56DF-F588-AABC-4B4F6C9537B4}"/>
              </a:ext>
            </a:extLst>
          </p:cNvPr>
          <p:cNvSpPr txBox="1">
            <a:spLocks/>
          </p:cNvSpPr>
          <p:nvPr/>
        </p:nvSpPr>
        <p:spPr>
          <a:xfrm>
            <a:off x="0" y="2029976"/>
            <a:ext cx="12192000" cy="74153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5400" b="1" i="0" kern="1200">
                <a:solidFill>
                  <a:schemeClr val="bg1"/>
                </a:solidFill>
                <a:latin typeface="Bebas Neue Bold" panose="020B0606020202050201" pitchFamily="34" charset="77"/>
                <a:ea typeface="Noto Serif SemBd" panose="02020502060505020204" pitchFamily="18" charset="0"/>
                <a:cs typeface="Noto Serif SemBd" panose="02020502060505020204" pitchFamily="18" charset="0"/>
              </a:defRPr>
            </a:lvl1pPr>
          </a:lstStyle>
          <a:p>
            <a:pPr algn="ctr">
              <a:lnSpc>
                <a:spcPct val="100000"/>
              </a:lnSpc>
            </a:pPr>
            <a:r>
              <a:rPr lang="en-US" sz="4000" dirty="0"/>
              <a:t>Earn your associate degree or skill certificate</a:t>
            </a:r>
          </a:p>
        </p:txBody>
      </p:sp>
      <p:sp>
        <p:nvSpPr>
          <p:cNvPr id="10" name="TextBox 9">
            <a:extLst>
              <a:ext uri="{FF2B5EF4-FFF2-40B4-BE49-F238E27FC236}">
                <a16:creationId xmlns:a16="http://schemas.microsoft.com/office/drawing/2014/main" id="{E699DABF-ADAD-A1E2-9276-87CB8A05ACCC}"/>
              </a:ext>
            </a:extLst>
          </p:cNvPr>
          <p:cNvSpPr txBox="1"/>
          <p:nvPr/>
        </p:nvSpPr>
        <p:spPr>
          <a:xfrm>
            <a:off x="0" y="2379251"/>
            <a:ext cx="12192000" cy="2400657"/>
          </a:xfrm>
          <a:prstGeom prst="rect">
            <a:avLst/>
          </a:prstGeom>
          <a:noFill/>
        </p:spPr>
        <p:txBody>
          <a:bodyPr wrap="square" rtlCol="0">
            <a:spAutoFit/>
          </a:bodyPr>
          <a:lstStyle/>
          <a:p>
            <a:pPr algn="ctr"/>
            <a:r>
              <a:rPr lang="en-US" sz="15000" b="1" dirty="0">
                <a:solidFill>
                  <a:schemeClr val="bg1"/>
                </a:solidFill>
                <a:latin typeface="Bebas Neue Bold" panose="020B0606020202050201" pitchFamily="34" charset="77"/>
              </a:rPr>
              <a:t>Tuition-Free</a:t>
            </a:r>
          </a:p>
        </p:txBody>
      </p:sp>
      <p:sp>
        <p:nvSpPr>
          <p:cNvPr id="13" name="Title 3">
            <a:extLst>
              <a:ext uri="{FF2B5EF4-FFF2-40B4-BE49-F238E27FC236}">
                <a16:creationId xmlns:a16="http://schemas.microsoft.com/office/drawing/2014/main" id="{4F0AF4C6-8DE7-9E5D-0727-C98BC264B6BB}"/>
              </a:ext>
            </a:extLst>
          </p:cNvPr>
          <p:cNvSpPr txBox="1">
            <a:spLocks/>
          </p:cNvSpPr>
          <p:nvPr/>
        </p:nvSpPr>
        <p:spPr>
          <a:xfrm>
            <a:off x="0" y="5050266"/>
            <a:ext cx="12192000" cy="46455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5400" b="1" i="0" kern="1200">
                <a:solidFill>
                  <a:schemeClr val="bg1"/>
                </a:solidFill>
                <a:latin typeface="Bebas Neue Bold" panose="020B0606020202050201" pitchFamily="34" charset="77"/>
                <a:ea typeface="Noto Serif SemBd" panose="02020502060505020204" pitchFamily="18" charset="0"/>
                <a:cs typeface="Noto Serif SemBd" panose="02020502060505020204" pitchFamily="18" charset="0"/>
              </a:defRPr>
            </a:lvl1pPr>
          </a:lstStyle>
          <a:p>
            <a:pPr algn="ctr">
              <a:lnSpc>
                <a:spcPct val="100000"/>
              </a:lnSpc>
            </a:pPr>
            <a:r>
              <a:rPr lang="en-US" sz="2000" b="0" dirty="0">
                <a:latin typeface="Noto Serif Medium" panose="02020502060505020204" pitchFamily="18" charset="0"/>
                <a:ea typeface="Noto Serif Medium" panose="02020502060505020204" pitchFamily="18" charset="0"/>
                <a:cs typeface="Noto Serif Medium" panose="02020502060505020204" pitchFamily="18" charset="0"/>
              </a:rPr>
              <a:t>(Or get community college covered before transferring to a university.)</a:t>
            </a:r>
          </a:p>
        </p:txBody>
      </p:sp>
      <p:sp>
        <p:nvSpPr>
          <p:cNvPr id="14" name="Title 3">
            <a:extLst>
              <a:ext uri="{FF2B5EF4-FFF2-40B4-BE49-F238E27FC236}">
                <a16:creationId xmlns:a16="http://schemas.microsoft.com/office/drawing/2014/main" id="{6F10E2A8-D6CD-B5B9-CF4D-88526D073936}"/>
              </a:ext>
            </a:extLst>
          </p:cNvPr>
          <p:cNvSpPr txBox="1">
            <a:spLocks/>
          </p:cNvSpPr>
          <p:nvPr/>
        </p:nvSpPr>
        <p:spPr>
          <a:xfrm>
            <a:off x="0" y="4294204"/>
            <a:ext cx="12192000" cy="74153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5400" b="1" i="0" kern="1200">
                <a:solidFill>
                  <a:schemeClr val="bg1"/>
                </a:solidFill>
                <a:latin typeface="Bebas Neue Bold" panose="020B0606020202050201" pitchFamily="34" charset="77"/>
                <a:ea typeface="Noto Serif SemBd" panose="02020502060505020204" pitchFamily="18" charset="0"/>
                <a:cs typeface="Noto Serif SemBd" panose="02020502060505020204" pitchFamily="18" charset="0"/>
              </a:defRPr>
            </a:lvl1pPr>
          </a:lstStyle>
          <a:p>
            <a:pPr algn="ctr">
              <a:lnSpc>
                <a:spcPct val="100000"/>
              </a:lnSpc>
            </a:pPr>
            <a:r>
              <a:rPr lang="en-US" sz="5600" dirty="0"/>
              <a:t>At your local community college</a:t>
            </a:r>
          </a:p>
        </p:txBody>
      </p:sp>
      <p:sp>
        <p:nvSpPr>
          <p:cNvPr id="3" name="Title 3">
            <a:extLst>
              <a:ext uri="{FF2B5EF4-FFF2-40B4-BE49-F238E27FC236}">
                <a16:creationId xmlns:a16="http://schemas.microsoft.com/office/drawing/2014/main" id="{37504542-3C90-36CA-B1A5-EA3BDA83095E}"/>
              </a:ext>
            </a:extLst>
          </p:cNvPr>
          <p:cNvSpPr txBox="1">
            <a:spLocks/>
          </p:cNvSpPr>
          <p:nvPr/>
        </p:nvSpPr>
        <p:spPr>
          <a:xfrm>
            <a:off x="0" y="5946020"/>
            <a:ext cx="12192000" cy="55681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5400" b="1" i="0" kern="1200">
                <a:solidFill>
                  <a:schemeClr val="bg1"/>
                </a:solidFill>
                <a:latin typeface="Bebas Neue Bold" panose="020B0606020202050201" pitchFamily="34" charset="77"/>
                <a:ea typeface="Noto Serif SemBd" panose="02020502060505020204" pitchFamily="18" charset="0"/>
                <a:cs typeface="Noto Serif SemBd" panose="02020502060505020204" pitchFamily="18" charset="0"/>
              </a:defRPr>
            </a:lvl1pPr>
          </a:lstStyle>
          <a:p>
            <a:pPr algn="ctr">
              <a:lnSpc>
                <a:spcPct val="100000"/>
              </a:lnSpc>
            </a:pPr>
            <a:r>
              <a:rPr lang="en-US" sz="1150" b="0" i="1" dirty="0">
                <a:latin typeface="Noto Serif" panose="02020502060505020204" pitchFamily="18" charset="0"/>
                <a:ea typeface="Noto Serif" panose="02020502060505020204" pitchFamily="18" charset="0"/>
                <a:cs typeface="Noto Serif" panose="02020502060505020204" pitchFamily="18" charset="0"/>
              </a:rPr>
              <a:t>*The Community College Guarantee is part of the Michigan Achievement Scholarship and covers in-district tuition, contact hours and mandatory fees.</a:t>
            </a:r>
          </a:p>
        </p:txBody>
      </p:sp>
    </p:spTree>
    <p:extLst>
      <p:ext uri="{BB962C8B-B14F-4D97-AF65-F5344CB8AC3E}">
        <p14:creationId xmlns:p14="http://schemas.microsoft.com/office/powerpoint/2010/main" val="4879660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A6629A-088D-216F-BC08-7656A60FD161}"/>
            </a:ext>
          </a:extLst>
        </p:cNvPr>
        <p:cNvGrpSpPr/>
        <p:nvPr/>
      </p:nvGrpSpPr>
      <p:grpSpPr>
        <a:xfrm>
          <a:off x="0" y="0"/>
          <a:ext cx="0" cy="0"/>
          <a:chOff x="0" y="0"/>
          <a:chExt cx="0" cy="0"/>
        </a:xfrm>
      </p:grpSpPr>
      <p:pic>
        <p:nvPicPr>
          <p:cNvPr id="13" name="Picture 12" descr="A blue line with black background&#10;&#10;AI-generated content may be incorrect.">
            <a:extLst>
              <a:ext uri="{FF2B5EF4-FFF2-40B4-BE49-F238E27FC236}">
                <a16:creationId xmlns:a16="http://schemas.microsoft.com/office/drawing/2014/main" id="{835FEC05-F6AF-CF2A-970F-DD5F810963E3}"/>
              </a:ext>
            </a:extLst>
          </p:cNvPr>
          <p:cNvPicPr>
            <a:picLocks noChangeAspect="1"/>
          </p:cNvPicPr>
          <p:nvPr/>
        </p:nvPicPr>
        <p:blipFill>
          <a:blip r:embed="rId3"/>
          <a:stretch>
            <a:fillRect/>
          </a:stretch>
        </p:blipFill>
        <p:spPr>
          <a:xfrm rot="10800000">
            <a:off x="-2412209" y="4488531"/>
            <a:ext cx="4541153" cy="4297365"/>
          </a:xfrm>
          <a:prstGeom prst="rect">
            <a:avLst/>
          </a:prstGeom>
        </p:spPr>
      </p:pic>
      <p:pic>
        <p:nvPicPr>
          <p:cNvPr id="12" name="Picture 11" descr="A group of students smiling&#10;&#10;AI-generated content may be incorrect.">
            <a:extLst>
              <a:ext uri="{FF2B5EF4-FFF2-40B4-BE49-F238E27FC236}">
                <a16:creationId xmlns:a16="http://schemas.microsoft.com/office/drawing/2014/main" id="{949DC299-15A9-04D4-3135-A489E88A3B35}"/>
              </a:ext>
            </a:extLst>
          </p:cNvPr>
          <p:cNvPicPr>
            <a:picLocks noChangeAspect="1"/>
          </p:cNvPicPr>
          <p:nvPr/>
        </p:nvPicPr>
        <p:blipFill>
          <a:blip r:embed="rId4"/>
          <a:stretch>
            <a:fillRect/>
          </a:stretch>
        </p:blipFill>
        <p:spPr>
          <a:xfrm>
            <a:off x="7119706" y="2557451"/>
            <a:ext cx="6387876" cy="4424444"/>
          </a:xfrm>
          <a:prstGeom prst="rect">
            <a:avLst/>
          </a:prstGeom>
          <a:effectLst>
            <a:outerShdw blurRad="397610" dist="38100" dir="13500000" algn="br" rotWithShape="0">
              <a:prstClr val="black">
                <a:alpha val="40000"/>
              </a:prstClr>
            </a:outerShdw>
          </a:effectLst>
        </p:spPr>
      </p:pic>
      <p:sp>
        <p:nvSpPr>
          <p:cNvPr id="4" name="Title 3">
            <a:extLst>
              <a:ext uri="{FF2B5EF4-FFF2-40B4-BE49-F238E27FC236}">
                <a16:creationId xmlns:a16="http://schemas.microsoft.com/office/drawing/2014/main" id="{6A338237-F0C5-120E-0495-14C9BD82581A}"/>
              </a:ext>
            </a:extLst>
          </p:cNvPr>
          <p:cNvSpPr>
            <a:spLocks noGrp="1"/>
          </p:cNvSpPr>
          <p:nvPr>
            <p:ph type="title"/>
          </p:nvPr>
        </p:nvSpPr>
        <p:spPr>
          <a:xfrm>
            <a:off x="1061720" y="762765"/>
            <a:ext cx="10515600" cy="1325563"/>
          </a:xfrm>
        </p:spPr>
        <p:txBody>
          <a:bodyPr>
            <a:normAutofit/>
          </a:bodyPr>
          <a:lstStyle/>
          <a:p>
            <a:pPr>
              <a:lnSpc>
                <a:spcPct val="100000"/>
              </a:lnSpc>
            </a:pPr>
            <a:r>
              <a:rPr lang="en-US" sz="5000" dirty="0"/>
              <a:t>Community College Guarantee</a:t>
            </a:r>
          </a:p>
        </p:txBody>
      </p:sp>
      <p:sp>
        <p:nvSpPr>
          <p:cNvPr id="11" name="Title 3">
            <a:extLst>
              <a:ext uri="{FF2B5EF4-FFF2-40B4-BE49-F238E27FC236}">
                <a16:creationId xmlns:a16="http://schemas.microsoft.com/office/drawing/2014/main" id="{CD8938CF-C46B-6637-B516-5AA8E16C2C1C}"/>
              </a:ext>
            </a:extLst>
          </p:cNvPr>
          <p:cNvSpPr txBox="1">
            <a:spLocks/>
          </p:cNvSpPr>
          <p:nvPr/>
        </p:nvSpPr>
        <p:spPr>
          <a:xfrm>
            <a:off x="1061720" y="1865551"/>
            <a:ext cx="8191447" cy="262298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5400" b="1" i="0" kern="1200">
                <a:solidFill>
                  <a:schemeClr val="bg1"/>
                </a:solidFill>
                <a:latin typeface="Bebas Neue Bold" panose="020B0606020202050201" pitchFamily="34" charset="77"/>
                <a:ea typeface="Noto Serif SemBd" panose="02020502060505020204" pitchFamily="18" charset="0"/>
                <a:cs typeface="Noto Serif SemBd" panose="02020502060505020204" pitchFamily="18" charset="0"/>
              </a:defRPr>
            </a:lvl1pPr>
          </a:lstStyle>
          <a:p>
            <a:pPr>
              <a:lnSpc>
                <a:spcPct val="125000"/>
              </a:lnSpc>
            </a:pPr>
            <a:r>
              <a:rPr lang="en-US" sz="3600" dirty="0"/>
              <a:t>All Michigan high school seniors are eligible,</a:t>
            </a:r>
          </a:p>
          <a:p>
            <a:pPr>
              <a:lnSpc>
                <a:spcPct val="80000"/>
              </a:lnSpc>
            </a:pPr>
            <a:r>
              <a:rPr lang="en-US" sz="7200" dirty="0"/>
              <a:t>no matter your GPA or </a:t>
            </a:r>
            <a:br>
              <a:rPr lang="en-US" sz="7200" dirty="0"/>
            </a:br>
            <a:r>
              <a:rPr lang="en-US" sz="7200" dirty="0"/>
              <a:t>household income!</a:t>
            </a:r>
          </a:p>
        </p:txBody>
      </p:sp>
      <p:sp>
        <p:nvSpPr>
          <p:cNvPr id="5" name="Title 3">
            <a:extLst>
              <a:ext uri="{FF2B5EF4-FFF2-40B4-BE49-F238E27FC236}">
                <a16:creationId xmlns:a16="http://schemas.microsoft.com/office/drawing/2014/main" id="{10768109-A513-98D2-39B0-9907EF77FA3A}"/>
              </a:ext>
            </a:extLst>
          </p:cNvPr>
          <p:cNvSpPr txBox="1">
            <a:spLocks/>
          </p:cNvSpPr>
          <p:nvPr/>
        </p:nvSpPr>
        <p:spPr>
          <a:xfrm>
            <a:off x="1061721" y="4319172"/>
            <a:ext cx="5668864" cy="1598088"/>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5400" b="1" i="0" kern="1200">
                <a:solidFill>
                  <a:schemeClr val="bg1"/>
                </a:solidFill>
                <a:latin typeface="Bebas Neue Bold" panose="020B0606020202050201" pitchFamily="34" charset="77"/>
                <a:ea typeface="Noto Serif SemBd" panose="02020502060505020204" pitchFamily="18" charset="0"/>
                <a:cs typeface="Noto Serif SemBd" panose="02020502060505020204" pitchFamily="18" charset="0"/>
              </a:defRPr>
            </a:lvl1pPr>
          </a:lstStyle>
          <a:p>
            <a:pPr>
              <a:lnSpc>
                <a:spcPct val="120000"/>
              </a:lnSpc>
              <a:spcAft>
                <a:spcPts val="1200"/>
              </a:spcAft>
            </a:pPr>
            <a:r>
              <a:rPr lang="en-US" sz="2000" b="0" dirty="0">
                <a:latin typeface="Noto Serif Medium" panose="02020502060505020204" pitchFamily="18" charset="0"/>
                <a:ea typeface="Noto Serif Medium" panose="02020502060505020204" pitchFamily="18" charset="0"/>
                <a:cs typeface="Noto Serif Medium" panose="02020502060505020204" pitchFamily="18" charset="0"/>
              </a:rPr>
              <a:t>Plus, Federal Pell Grant recipients are eligible for an </a:t>
            </a:r>
            <a:r>
              <a:rPr lang="en-US" sz="2000" dirty="0">
                <a:latin typeface="Noto Serif Medium" panose="02020502060505020204" pitchFamily="18" charset="0"/>
                <a:ea typeface="Noto Serif Medium" panose="02020502060505020204" pitchFamily="18" charset="0"/>
                <a:cs typeface="Noto Serif Medium" panose="02020502060505020204" pitchFamily="18" charset="0"/>
              </a:rPr>
              <a:t>extra $1,000 </a:t>
            </a:r>
            <a:r>
              <a:rPr lang="en-US" sz="2000" b="0" dirty="0">
                <a:latin typeface="Noto Serif Medium" panose="02020502060505020204" pitchFamily="18" charset="0"/>
                <a:ea typeface="Noto Serif Medium" panose="02020502060505020204" pitchFamily="18" charset="0"/>
                <a:cs typeface="Noto Serif Medium" panose="02020502060505020204" pitchFamily="18" charset="0"/>
              </a:rPr>
              <a:t>to help pay for living expenses.</a:t>
            </a:r>
          </a:p>
          <a:p>
            <a:pPr>
              <a:lnSpc>
                <a:spcPct val="120000"/>
              </a:lnSpc>
              <a:spcAft>
                <a:spcPts val="1200"/>
              </a:spcAft>
            </a:pPr>
            <a:r>
              <a:rPr lang="en-US" sz="2000" b="0" dirty="0">
                <a:latin typeface="Noto Serif Medium" panose="02020502060505020204" pitchFamily="18" charset="0"/>
                <a:ea typeface="Noto Serif Medium" panose="02020502060505020204" pitchFamily="18" charset="0"/>
                <a:cs typeface="Noto Serif Medium" panose="02020502060505020204" pitchFamily="18" charset="0"/>
              </a:rPr>
              <a:t>To apply, just fill out the FAFSA!</a:t>
            </a:r>
            <a:endParaRPr lang="en-US" sz="2000" dirty="0">
              <a:latin typeface="Noto Serif Medium" panose="02020502060505020204" pitchFamily="18" charset="0"/>
              <a:ea typeface="Noto Serif Medium" panose="02020502060505020204" pitchFamily="18" charset="0"/>
              <a:cs typeface="Noto Serif Medium" panose="02020502060505020204" pitchFamily="18" charset="0"/>
            </a:endParaRPr>
          </a:p>
        </p:txBody>
      </p:sp>
      <p:pic>
        <p:nvPicPr>
          <p:cNvPr id="9" name="Picture 8" descr="A green line on a black background&#10;&#10;AI-generated content may be incorrect.">
            <a:extLst>
              <a:ext uri="{FF2B5EF4-FFF2-40B4-BE49-F238E27FC236}">
                <a16:creationId xmlns:a16="http://schemas.microsoft.com/office/drawing/2014/main" id="{A7A31EF5-2363-BD0F-C1AD-344247D8AA61}"/>
              </a:ext>
            </a:extLst>
          </p:cNvPr>
          <p:cNvPicPr>
            <a:picLocks noChangeAspect="1"/>
          </p:cNvPicPr>
          <p:nvPr/>
        </p:nvPicPr>
        <p:blipFill>
          <a:blip r:embed="rId5"/>
          <a:stretch>
            <a:fillRect/>
          </a:stretch>
        </p:blipFill>
        <p:spPr>
          <a:xfrm>
            <a:off x="8514080" y="-2213634"/>
            <a:ext cx="6827520" cy="4699083"/>
          </a:xfrm>
          <a:prstGeom prst="rect">
            <a:avLst/>
          </a:prstGeom>
        </p:spPr>
      </p:pic>
    </p:spTree>
    <p:extLst>
      <p:ext uri="{BB962C8B-B14F-4D97-AF65-F5344CB8AC3E}">
        <p14:creationId xmlns:p14="http://schemas.microsoft.com/office/powerpoint/2010/main" val="31536714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3D9DFA-EF35-596A-3C7B-06C18621EECE}"/>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404C5CDF-2D49-8C91-574B-0EE1A25C6664}"/>
              </a:ext>
            </a:extLst>
          </p:cNvPr>
          <p:cNvSpPr>
            <a:spLocks noGrp="1"/>
          </p:cNvSpPr>
          <p:nvPr>
            <p:ph type="title"/>
          </p:nvPr>
        </p:nvSpPr>
        <p:spPr>
          <a:xfrm>
            <a:off x="0" y="881767"/>
            <a:ext cx="12192000" cy="1325563"/>
          </a:xfrm>
        </p:spPr>
        <p:txBody>
          <a:bodyPr>
            <a:normAutofit/>
          </a:bodyPr>
          <a:lstStyle/>
          <a:p>
            <a:pPr algn="ctr">
              <a:lnSpc>
                <a:spcPct val="100000"/>
              </a:lnSpc>
            </a:pPr>
            <a:r>
              <a:rPr lang="en-US" dirty="0"/>
              <a:t>Michigan Achievement Scholarship</a:t>
            </a:r>
            <a:endParaRPr lang="en-US" baseline="30000" dirty="0"/>
          </a:p>
        </p:txBody>
      </p:sp>
      <p:sp>
        <p:nvSpPr>
          <p:cNvPr id="11" name="Title 3">
            <a:extLst>
              <a:ext uri="{FF2B5EF4-FFF2-40B4-BE49-F238E27FC236}">
                <a16:creationId xmlns:a16="http://schemas.microsoft.com/office/drawing/2014/main" id="{6506A13F-9F0F-4D19-BDE1-E004B1121130}"/>
              </a:ext>
            </a:extLst>
          </p:cNvPr>
          <p:cNvSpPr txBox="1">
            <a:spLocks/>
          </p:cNvSpPr>
          <p:nvPr/>
        </p:nvSpPr>
        <p:spPr>
          <a:xfrm>
            <a:off x="0" y="2125381"/>
            <a:ext cx="12192000" cy="105894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5400" b="1" i="0" kern="1200">
                <a:solidFill>
                  <a:schemeClr val="bg1"/>
                </a:solidFill>
                <a:latin typeface="Bebas Neue Bold" panose="020B0606020202050201" pitchFamily="34" charset="77"/>
                <a:ea typeface="Noto Serif SemBd" panose="02020502060505020204" pitchFamily="18" charset="0"/>
                <a:cs typeface="Noto Serif SemBd" panose="02020502060505020204" pitchFamily="18" charset="0"/>
              </a:defRPr>
            </a:lvl1pPr>
          </a:lstStyle>
          <a:p>
            <a:pPr algn="ctr">
              <a:lnSpc>
                <a:spcPct val="100000"/>
              </a:lnSpc>
            </a:pPr>
            <a:r>
              <a:rPr lang="en-US" sz="6500" dirty="0"/>
              <a:t>Get up to</a:t>
            </a:r>
          </a:p>
        </p:txBody>
      </p:sp>
      <p:sp>
        <p:nvSpPr>
          <p:cNvPr id="3" name="TextBox 2">
            <a:extLst>
              <a:ext uri="{FF2B5EF4-FFF2-40B4-BE49-F238E27FC236}">
                <a16:creationId xmlns:a16="http://schemas.microsoft.com/office/drawing/2014/main" id="{74D8FC23-7EFC-AF83-6365-5C91F181F168}"/>
              </a:ext>
            </a:extLst>
          </p:cNvPr>
          <p:cNvSpPr txBox="1"/>
          <p:nvPr/>
        </p:nvSpPr>
        <p:spPr>
          <a:xfrm>
            <a:off x="0" y="2638989"/>
            <a:ext cx="12192000" cy="3170099"/>
          </a:xfrm>
          <a:prstGeom prst="rect">
            <a:avLst/>
          </a:prstGeom>
          <a:noFill/>
        </p:spPr>
        <p:txBody>
          <a:bodyPr wrap="square" rtlCol="0">
            <a:spAutoFit/>
          </a:bodyPr>
          <a:lstStyle/>
          <a:p>
            <a:pPr algn="ctr"/>
            <a:r>
              <a:rPr lang="en-US" sz="20000" b="1" dirty="0">
                <a:solidFill>
                  <a:schemeClr val="bg1"/>
                </a:solidFill>
                <a:latin typeface="Bebas Neue Bold" panose="020B0606020202050201" pitchFamily="34" charset="77"/>
              </a:rPr>
              <a:t>$27,500</a:t>
            </a:r>
          </a:p>
        </p:txBody>
      </p:sp>
      <p:pic>
        <p:nvPicPr>
          <p:cNvPr id="7" name="Picture 6" descr="A green square with black background&#10;&#10;AI-generated content may be incorrect.">
            <a:extLst>
              <a:ext uri="{FF2B5EF4-FFF2-40B4-BE49-F238E27FC236}">
                <a16:creationId xmlns:a16="http://schemas.microsoft.com/office/drawing/2014/main" id="{75CB2DB8-49EC-98AD-F540-1F1671409A04}"/>
              </a:ext>
            </a:extLst>
          </p:cNvPr>
          <p:cNvPicPr>
            <a:picLocks noChangeAspect="1"/>
          </p:cNvPicPr>
          <p:nvPr/>
        </p:nvPicPr>
        <p:blipFill>
          <a:blip r:embed="rId3"/>
          <a:stretch>
            <a:fillRect/>
          </a:stretch>
        </p:blipFill>
        <p:spPr>
          <a:xfrm>
            <a:off x="6834244" y="4051350"/>
            <a:ext cx="11067676" cy="4549975"/>
          </a:xfrm>
          <a:prstGeom prst="rect">
            <a:avLst/>
          </a:prstGeom>
        </p:spPr>
      </p:pic>
      <p:pic>
        <p:nvPicPr>
          <p:cNvPr id="8" name="Picture 7" descr="A blue line with black background&#10;&#10;AI-generated content may be incorrect.">
            <a:extLst>
              <a:ext uri="{FF2B5EF4-FFF2-40B4-BE49-F238E27FC236}">
                <a16:creationId xmlns:a16="http://schemas.microsoft.com/office/drawing/2014/main" id="{3AEB7198-426C-84D6-89B8-719A496C4C3E}"/>
              </a:ext>
            </a:extLst>
          </p:cNvPr>
          <p:cNvPicPr>
            <a:picLocks noChangeAspect="1"/>
          </p:cNvPicPr>
          <p:nvPr/>
        </p:nvPicPr>
        <p:blipFill>
          <a:blip r:embed="rId4"/>
          <a:stretch>
            <a:fillRect/>
          </a:stretch>
        </p:blipFill>
        <p:spPr>
          <a:xfrm rot="16200000">
            <a:off x="-2232339" y="-2952821"/>
            <a:ext cx="5409410" cy="5119010"/>
          </a:xfrm>
          <a:prstGeom prst="rect">
            <a:avLst/>
          </a:prstGeom>
        </p:spPr>
      </p:pic>
      <p:sp>
        <p:nvSpPr>
          <p:cNvPr id="2" name="Title 3">
            <a:extLst>
              <a:ext uri="{FF2B5EF4-FFF2-40B4-BE49-F238E27FC236}">
                <a16:creationId xmlns:a16="http://schemas.microsoft.com/office/drawing/2014/main" id="{70C3278B-24DB-E690-753C-CAEF55801533}"/>
              </a:ext>
            </a:extLst>
          </p:cNvPr>
          <p:cNvSpPr txBox="1">
            <a:spLocks/>
          </p:cNvSpPr>
          <p:nvPr/>
        </p:nvSpPr>
        <p:spPr>
          <a:xfrm>
            <a:off x="1554480" y="5279616"/>
            <a:ext cx="9083040" cy="105894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5400" b="1" i="0" kern="1200">
                <a:solidFill>
                  <a:schemeClr val="bg1"/>
                </a:solidFill>
                <a:latin typeface="Bebas Neue Bold" panose="020B0606020202050201" pitchFamily="34" charset="77"/>
                <a:ea typeface="Noto Serif SemBd" panose="02020502060505020204" pitchFamily="18" charset="0"/>
                <a:cs typeface="Noto Serif SemBd" panose="02020502060505020204" pitchFamily="18" charset="0"/>
              </a:defRPr>
            </a:lvl1pPr>
          </a:lstStyle>
          <a:p>
            <a:pPr algn="ctr">
              <a:lnSpc>
                <a:spcPct val="100000"/>
              </a:lnSpc>
            </a:pPr>
            <a:r>
              <a:rPr lang="en-US" sz="3200" b="0" dirty="0">
                <a:latin typeface="Noto Serif Medium" panose="02020502060505020204" pitchFamily="18" charset="0"/>
                <a:ea typeface="Noto Serif Medium" panose="02020502060505020204" pitchFamily="18" charset="0"/>
                <a:cs typeface="Noto Serif Medium" panose="02020502060505020204" pitchFamily="18" charset="0"/>
              </a:rPr>
              <a:t>at a public or private university for a bachelor’s degree!</a:t>
            </a:r>
          </a:p>
        </p:txBody>
      </p:sp>
    </p:spTree>
    <p:extLst>
      <p:ext uri="{BB962C8B-B14F-4D97-AF65-F5344CB8AC3E}">
        <p14:creationId xmlns:p14="http://schemas.microsoft.com/office/powerpoint/2010/main" val="32184989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6B179D-B274-D758-EB62-7C016F11E469}"/>
            </a:ext>
          </a:extLst>
        </p:cNvPr>
        <p:cNvGrpSpPr/>
        <p:nvPr/>
      </p:nvGrpSpPr>
      <p:grpSpPr>
        <a:xfrm>
          <a:off x="0" y="0"/>
          <a:ext cx="0" cy="0"/>
          <a:chOff x="0" y="0"/>
          <a:chExt cx="0" cy="0"/>
        </a:xfrm>
      </p:grpSpPr>
      <p:pic>
        <p:nvPicPr>
          <p:cNvPr id="8" name="Picture 7" descr="A group of young people posing for a photo&#10;&#10;AI-generated content may be incorrect.">
            <a:extLst>
              <a:ext uri="{FF2B5EF4-FFF2-40B4-BE49-F238E27FC236}">
                <a16:creationId xmlns:a16="http://schemas.microsoft.com/office/drawing/2014/main" id="{EDF5F194-35EC-FFB0-2621-89085F0483A7}"/>
              </a:ext>
            </a:extLst>
          </p:cNvPr>
          <p:cNvPicPr>
            <a:picLocks noChangeAspect="1"/>
          </p:cNvPicPr>
          <p:nvPr/>
        </p:nvPicPr>
        <p:blipFill>
          <a:blip r:embed="rId3"/>
          <a:stretch>
            <a:fillRect/>
          </a:stretch>
        </p:blipFill>
        <p:spPr>
          <a:xfrm>
            <a:off x="6174363" y="3223666"/>
            <a:ext cx="7015262" cy="3899009"/>
          </a:xfrm>
          <a:prstGeom prst="rect">
            <a:avLst/>
          </a:prstGeom>
          <a:effectLst>
            <a:outerShdw blurRad="729790" dist="38100" dir="13500000" algn="br" rotWithShape="0">
              <a:prstClr val="black">
                <a:alpha val="40000"/>
              </a:prstClr>
            </a:outerShdw>
          </a:effectLst>
        </p:spPr>
      </p:pic>
      <p:sp>
        <p:nvSpPr>
          <p:cNvPr id="4" name="Title 3">
            <a:extLst>
              <a:ext uri="{FF2B5EF4-FFF2-40B4-BE49-F238E27FC236}">
                <a16:creationId xmlns:a16="http://schemas.microsoft.com/office/drawing/2014/main" id="{4AC86F42-9FEF-C928-44A8-6449195AA974}"/>
              </a:ext>
            </a:extLst>
          </p:cNvPr>
          <p:cNvSpPr>
            <a:spLocks noGrp="1"/>
          </p:cNvSpPr>
          <p:nvPr>
            <p:ph type="title"/>
          </p:nvPr>
        </p:nvSpPr>
        <p:spPr>
          <a:xfrm>
            <a:off x="898409" y="983528"/>
            <a:ext cx="8191447" cy="1325563"/>
          </a:xfrm>
        </p:spPr>
        <p:txBody>
          <a:bodyPr>
            <a:normAutofit/>
          </a:bodyPr>
          <a:lstStyle/>
          <a:p>
            <a:pPr>
              <a:lnSpc>
                <a:spcPct val="100000"/>
              </a:lnSpc>
            </a:pPr>
            <a:r>
              <a:rPr lang="en-US" sz="5000" dirty="0"/>
              <a:t>Michigan Achievement Scholarship</a:t>
            </a:r>
          </a:p>
        </p:txBody>
      </p:sp>
      <p:sp>
        <p:nvSpPr>
          <p:cNvPr id="11" name="Title 3">
            <a:extLst>
              <a:ext uri="{FF2B5EF4-FFF2-40B4-BE49-F238E27FC236}">
                <a16:creationId xmlns:a16="http://schemas.microsoft.com/office/drawing/2014/main" id="{3A1E697B-FF03-C592-FA6B-83EB9226F849}"/>
              </a:ext>
            </a:extLst>
          </p:cNvPr>
          <p:cNvSpPr txBox="1">
            <a:spLocks/>
          </p:cNvSpPr>
          <p:nvPr/>
        </p:nvSpPr>
        <p:spPr>
          <a:xfrm>
            <a:off x="898408" y="2103272"/>
            <a:ext cx="10551911" cy="123361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5400" b="1" i="0" kern="1200">
                <a:solidFill>
                  <a:schemeClr val="bg1"/>
                </a:solidFill>
                <a:latin typeface="Bebas Neue Bold" panose="020B0606020202050201" pitchFamily="34" charset="77"/>
                <a:ea typeface="Noto Serif SemBd" panose="02020502060505020204" pitchFamily="18" charset="0"/>
                <a:cs typeface="Noto Serif SemBd" panose="02020502060505020204" pitchFamily="18" charset="0"/>
              </a:defRPr>
            </a:lvl1pPr>
          </a:lstStyle>
          <a:p>
            <a:pPr>
              <a:lnSpc>
                <a:spcPct val="80000"/>
              </a:lnSpc>
            </a:pPr>
            <a:r>
              <a:rPr lang="en-US" sz="9000" dirty="0"/>
              <a:t>Odds are, you’re eligible</a:t>
            </a:r>
          </a:p>
        </p:txBody>
      </p:sp>
      <p:sp>
        <p:nvSpPr>
          <p:cNvPr id="5" name="Title 3">
            <a:extLst>
              <a:ext uri="{FF2B5EF4-FFF2-40B4-BE49-F238E27FC236}">
                <a16:creationId xmlns:a16="http://schemas.microsoft.com/office/drawing/2014/main" id="{343F2638-DA99-6BF1-6404-43059F8E4A09}"/>
              </a:ext>
            </a:extLst>
          </p:cNvPr>
          <p:cNvSpPr txBox="1">
            <a:spLocks/>
          </p:cNvSpPr>
          <p:nvPr/>
        </p:nvSpPr>
        <p:spPr>
          <a:xfrm>
            <a:off x="1040647" y="3372331"/>
            <a:ext cx="6349197" cy="787435"/>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5400" b="1" i="0" kern="1200">
                <a:solidFill>
                  <a:schemeClr val="bg1"/>
                </a:solidFill>
                <a:latin typeface="Bebas Neue Bold" panose="020B0606020202050201" pitchFamily="34" charset="77"/>
                <a:ea typeface="Noto Serif SemBd" panose="02020502060505020204" pitchFamily="18" charset="0"/>
                <a:cs typeface="Noto Serif SemBd" panose="02020502060505020204" pitchFamily="18" charset="0"/>
              </a:defRPr>
            </a:lvl1pPr>
          </a:lstStyle>
          <a:p>
            <a:pPr>
              <a:lnSpc>
                <a:spcPct val="120000"/>
              </a:lnSpc>
              <a:spcAft>
                <a:spcPts val="1200"/>
              </a:spcAft>
            </a:pPr>
            <a:r>
              <a:rPr lang="en-US" sz="1800" b="0" dirty="0">
                <a:latin typeface="Noto Serif Medium" panose="02020502060505020204" pitchFamily="18" charset="0"/>
                <a:ea typeface="Noto Serif Medium" panose="02020502060505020204" pitchFamily="18" charset="0"/>
                <a:cs typeface="Noto Serif Medium" panose="02020502060505020204" pitchFamily="18" charset="0"/>
              </a:rPr>
              <a:t>7 out of 10 graduating high school seniors may qualify, no </a:t>
            </a:r>
            <a:r>
              <a:rPr lang="en-US" sz="1800" b="0">
                <a:latin typeface="Noto Serif Medium" panose="02020502060505020204" pitchFamily="18" charset="0"/>
                <a:ea typeface="Noto Serif Medium" panose="02020502060505020204" pitchFamily="18" charset="0"/>
                <a:cs typeface="Noto Serif Medium" panose="02020502060505020204" pitchFamily="18" charset="0"/>
              </a:rPr>
              <a:t>matter your </a:t>
            </a:r>
            <a:r>
              <a:rPr lang="en-US" sz="1800" b="0" dirty="0">
                <a:latin typeface="Noto Serif Medium" panose="02020502060505020204" pitchFamily="18" charset="0"/>
                <a:ea typeface="Noto Serif Medium" panose="02020502060505020204" pitchFamily="18" charset="0"/>
                <a:cs typeface="Noto Serif Medium" panose="02020502060505020204" pitchFamily="18" charset="0"/>
              </a:rPr>
              <a:t>GPA or athletic achievements!</a:t>
            </a:r>
            <a:endParaRPr lang="en-US" sz="1800" dirty="0">
              <a:latin typeface="Noto Serif Medium" panose="02020502060505020204" pitchFamily="18" charset="0"/>
              <a:ea typeface="Noto Serif Medium" panose="02020502060505020204" pitchFamily="18" charset="0"/>
              <a:cs typeface="Noto Serif Medium" panose="02020502060505020204" pitchFamily="18" charset="0"/>
            </a:endParaRPr>
          </a:p>
        </p:txBody>
      </p:sp>
      <p:pic>
        <p:nvPicPr>
          <p:cNvPr id="9" name="Picture 8" descr="A green line on a black background&#10;&#10;AI-generated content may be incorrect.">
            <a:extLst>
              <a:ext uri="{FF2B5EF4-FFF2-40B4-BE49-F238E27FC236}">
                <a16:creationId xmlns:a16="http://schemas.microsoft.com/office/drawing/2014/main" id="{E9C8DD5B-DB2F-C8A8-E936-719FFB877474}"/>
              </a:ext>
            </a:extLst>
          </p:cNvPr>
          <p:cNvPicPr>
            <a:picLocks noChangeAspect="1"/>
          </p:cNvPicPr>
          <p:nvPr/>
        </p:nvPicPr>
        <p:blipFill>
          <a:blip r:embed="rId4"/>
          <a:stretch>
            <a:fillRect/>
          </a:stretch>
        </p:blipFill>
        <p:spPr>
          <a:xfrm rot="10800000">
            <a:off x="-4396897" y="3980165"/>
            <a:ext cx="6827520" cy="4699083"/>
          </a:xfrm>
          <a:prstGeom prst="rect">
            <a:avLst/>
          </a:prstGeom>
        </p:spPr>
      </p:pic>
      <p:pic>
        <p:nvPicPr>
          <p:cNvPr id="13" name="Picture 12" descr="A blue line with black background&#10;&#10;AI-generated content may be incorrect.">
            <a:extLst>
              <a:ext uri="{FF2B5EF4-FFF2-40B4-BE49-F238E27FC236}">
                <a16:creationId xmlns:a16="http://schemas.microsoft.com/office/drawing/2014/main" id="{98C53DCF-FF1F-D3F7-1D6B-3CD19484BD22}"/>
              </a:ext>
            </a:extLst>
          </p:cNvPr>
          <p:cNvPicPr>
            <a:picLocks noChangeAspect="1"/>
          </p:cNvPicPr>
          <p:nvPr/>
        </p:nvPicPr>
        <p:blipFill>
          <a:blip r:embed="rId5"/>
          <a:stretch>
            <a:fillRect/>
          </a:stretch>
        </p:blipFill>
        <p:spPr>
          <a:xfrm>
            <a:off x="9681994" y="-1771728"/>
            <a:ext cx="4541153" cy="4297365"/>
          </a:xfrm>
          <a:prstGeom prst="rect">
            <a:avLst/>
          </a:prstGeom>
        </p:spPr>
      </p:pic>
      <p:sp>
        <p:nvSpPr>
          <p:cNvPr id="2" name="Title 3">
            <a:extLst>
              <a:ext uri="{FF2B5EF4-FFF2-40B4-BE49-F238E27FC236}">
                <a16:creationId xmlns:a16="http://schemas.microsoft.com/office/drawing/2014/main" id="{B400C168-F5F1-61CA-C4E7-83FC41A0B190}"/>
              </a:ext>
            </a:extLst>
          </p:cNvPr>
          <p:cNvSpPr txBox="1">
            <a:spLocks/>
          </p:cNvSpPr>
          <p:nvPr/>
        </p:nvSpPr>
        <p:spPr>
          <a:xfrm>
            <a:off x="1040649" y="4663353"/>
            <a:ext cx="7086600" cy="49795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5400" b="1" i="0" kern="1200">
                <a:solidFill>
                  <a:schemeClr val="bg1"/>
                </a:solidFill>
                <a:latin typeface="Bebas Neue Bold" panose="020B0606020202050201" pitchFamily="34" charset="77"/>
                <a:ea typeface="Noto Serif SemBd" panose="02020502060505020204" pitchFamily="18" charset="0"/>
                <a:cs typeface="Noto Serif SemBd" panose="02020502060505020204" pitchFamily="18" charset="0"/>
              </a:defRPr>
            </a:lvl1pPr>
          </a:lstStyle>
          <a:p>
            <a:pPr>
              <a:lnSpc>
                <a:spcPct val="120000"/>
              </a:lnSpc>
              <a:spcAft>
                <a:spcPts val="1200"/>
              </a:spcAft>
            </a:pPr>
            <a:r>
              <a:rPr lang="en-US" sz="2200" dirty="0">
                <a:latin typeface="Noto Serif Medium" panose="02020502060505020204" pitchFamily="18" charset="0"/>
                <a:ea typeface="Noto Serif Medium" panose="02020502060505020204" pitchFamily="18" charset="0"/>
                <a:cs typeface="Noto Serif Medium" panose="02020502060505020204" pitchFamily="18" charset="0"/>
              </a:rPr>
              <a:t>Just complete your FAFSA to apply!</a:t>
            </a:r>
          </a:p>
        </p:txBody>
      </p:sp>
    </p:spTree>
    <p:extLst>
      <p:ext uri="{BB962C8B-B14F-4D97-AF65-F5344CB8AC3E}">
        <p14:creationId xmlns:p14="http://schemas.microsoft.com/office/powerpoint/2010/main" val="15623525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F1519E-6EB5-8CBC-0DB8-348907BA4004}"/>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3A8E638E-5036-C0DE-8964-2D1669CE01A5}"/>
              </a:ext>
            </a:extLst>
          </p:cNvPr>
          <p:cNvSpPr>
            <a:spLocks noGrp="1"/>
          </p:cNvSpPr>
          <p:nvPr>
            <p:ph type="title"/>
          </p:nvPr>
        </p:nvSpPr>
        <p:spPr>
          <a:xfrm>
            <a:off x="0" y="881767"/>
            <a:ext cx="12192000" cy="1325563"/>
          </a:xfrm>
        </p:spPr>
        <p:txBody>
          <a:bodyPr>
            <a:normAutofit/>
          </a:bodyPr>
          <a:lstStyle/>
          <a:p>
            <a:pPr algn="ctr">
              <a:lnSpc>
                <a:spcPct val="100000"/>
              </a:lnSpc>
            </a:pPr>
            <a:r>
              <a:rPr lang="en-US" dirty="0"/>
              <a:t>Michigan Achievement Skills Scholarship</a:t>
            </a:r>
            <a:endParaRPr lang="en-US" baseline="30000" dirty="0"/>
          </a:p>
        </p:txBody>
      </p:sp>
      <p:sp>
        <p:nvSpPr>
          <p:cNvPr id="11" name="Title 3">
            <a:extLst>
              <a:ext uri="{FF2B5EF4-FFF2-40B4-BE49-F238E27FC236}">
                <a16:creationId xmlns:a16="http://schemas.microsoft.com/office/drawing/2014/main" id="{DDE76611-AFB0-1738-B849-936636754030}"/>
              </a:ext>
            </a:extLst>
          </p:cNvPr>
          <p:cNvSpPr txBox="1">
            <a:spLocks/>
          </p:cNvSpPr>
          <p:nvPr/>
        </p:nvSpPr>
        <p:spPr>
          <a:xfrm>
            <a:off x="0" y="2125381"/>
            <a:ext cx="12192000" cy="105894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5400" b="1" i="0" kern="1200">
                <a:solidFill>
                  <a:schemeClr val="bg1"/>
                </a:solidFill>
                <a:latin typeface="Bebas Neue Bold" panose="020B0606020202050201" pitchFamily="34" charset="77"/>
                <a:ea typeface="Noto Serif SemBd" panose="02020502060505020204" pitchFamily="18" charset="0"/>
                <a:cs typeface="Noto Serif SemBd" panose="02020502060505020204" pitchFamily="18" charset="0"/>
              </a:defRPr>
            </a:lvl1pPr>
          </a:lstStyle>
          <a:p>
            <a:pPr algn="ctr">
              <a:lnSpc>
                <a:spcPct val="100000"/>
              </a:lnSpc>
            </a:pPr>
            <a:r>
              <a:rPr lang="en-US" sz="6500" dirty="0"/>
              <a:t>Get up to</a:t>
            </a:r>
          </a:p>
        </p:txBody>
      </p:sp>
      <p:sp>
        <p:nvSpPr>
          <p:cNvPr id="3" name="TextBox 2">
            <a:extLst>
              <a:ext uri="{FF2B5EF4-FFF2-40B4-BE49-F238E27FC236}">
                <a16:creationId xmlns:a16="http://schemas.microsoft.com/office/drawing/2014/main" id="{17EE6963-5FC3-2FF9-3DF9-693DE23B0367}"/>
              </a:ext>
            </a:extLst>
          </p:cNvPr>
          <p:cNvSpPr txBox="1"/>
          <p:nvPr/>
        </p:nvSpPr>
        <p:spPr>
          <a:xfrm>
            <a:off x="0" y="2638989"/>
            <a:ext cx="12192000" cy="3170099"/>
          </a:xfrm>
          <a:prstGeom prst="rect">
            <a:avLst/>
          </a:prstGeom>
          <a:noFill/>
        </p:spPr>
        <p:txBody>
          <a:bodyPr wrap="square" rtlCol="0">
            <a:spAutoFit/>
          </a:bodyPr>
          <a:lstStyle/>
          <a:p>
            <a:pPr algn="ctr"/>
            <a:r>
              <a:rPr lang="en-US" sz="20000" b="1" dirty="0">
                <a:solidFill>
                  <a:schemeClr val="bg1"/>
                </a:solidFill>
                <a:latin typeface="Bebas Neue Bold" panose="020B0606020202050201" pitchFamily="34" charset="77"/>
              </a:rPr>
              <a:t>$2,000</a:t>
            </a:r>
          </a:p>
        </p:txBody>
      </p:sp>
      <p:sp>
        <p:nvSpPr>
          <p:cNvPr id="5" name="Title 3">
            <a:extLst>
              <a:ext uri="{FF2B5EF4-FFF2-40B4-BE49-F238E27FC236}">
                <a16:creationId xmlns:a16="http://schemas.microsoft.com/office/drawing/2014/main" id="{4B0B0DE4-E011-6CD7-C27B-DBE9CF52A5F1}"/>
              </a:ext>
            </a:extLst>
          </p:cNvPr>
          <p:cNvSpPr txBox="1">
            <a:spLocks/>
          </p:cNvSpPr>
          <p:nvPr/>
        </p:nvSpPr>
        <p:spPr>
          <a:xfrm>
            <a:off x="1554480" y="5099356"/>
            <a:ext cx="9083040" cy="105894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5400" b="1" i="0" kern="1200">
                <a:solidFill>
                  <a:schemeClr val="bg1"/>
                </a:solidFill>
                <a:latin typeface="Bebas Neue Bold" panose="020B0606020202050201" pitchFamily="34" charset="77"/>
                <a:ea typeface="Noto Serif SemBd" panose="02020502060505020204" pitchFamily="18" charset="0"/>
                <a:cs typeface="Noto Serif SemBd" panose="02020502060505020204" pitchFamily="18" charset="0"/>
              </a:defRPr>
            </a:lvl1pPr>
          </a:lstStyle>
          <a:p>
            <a:pPr algn="ctr">
              <a:lnSpc>
                <a:spcPct val="100000"/>
              </a:lnSpc>
            </a:pPr>
            <a:r>
              <a:rPr lang="en-US" sz="3200" b="0" dirty="0">
                <a:latin typeface="Noto Serif Medium" panose="02020502060505020204" pitchFamily="18" charset="0"/>
                <a:ea typeface="Noto Serif Medium" panose="02020502060505020204" pitchFamily="18" charset="0"/>
                <a:cs typeface="Noto Serif Medium" panose="02020502060505020204" pitchFamily="18" charset="0"/>
              </a:rPr>
              <a:t>for a career training program!</a:t>
            </a:r>
          </a:p>
        </p:txBody>
      </p:sp>
      <p:pic>
        <p:nvPicPr>
          <p:cNvPr id="7" name="Picture 6" descr="A green square with black background&#10;&#10;AI-generated content may be incorrect.">
            <a:extLst>
              <a:ext uri="{FF2B5EF4-FFF2-40B4-BE49-F238E27FC236}">
                <a16:creationId xmlns:a16="http://schemas.microsoft.com/office/drawing/2014/main" id="{ED81D47C-5768-7548-4B89-4C1A753DB0DA}"/>
              </a:ext>
            </a:extLst>
          </p:cNvPr>
          <p:cNvPicPr>
            <a:picLocks noChangeAspect="1"/>
          </p:cNvPicPr>
          <p:nvPr/>
        </p:nvPicPr>
        <p:blipFill>
          <a:blip r:embed="rId3"/>
          <a:stretch>
            <a:fillRect/>
          </a:stretch>
        </p:blipFill>
        <p:spPr>
          <a:xfrm>
            <a:off x="6834244" y="4051350"/>
            <a:ext cx="11067676" cy="4549975"/>
          </a:xfrm>
          <a:prstGeom prst="rect">
            <a:avLst/>
          </a:prstGeom>
        </p:spPr>
      </p:pic>
      <p:pic>
        <p:nvPicPr>
          <p:cNvPr id="8" name="Picture 7" descr="A blue line with black background&#10;&#10;AI-generated content may be incorrect.">
            <a:extLst>
              <a:ext uri="{FF2B5EF4-FFF2-40B4-BE49-F238E27FC236}">
                <a16:creationId xmlns:a16="http://schemas.microsoft.com/office/drawing/2014/main" id="{A0590DEA-9A8E-67EE-8BF8-461C41AB326B}"/>
              </a:ext>
            </a:extLst>
          </p:cNvPr>
          <p:cNvPicPr>
            <a:picLocks noChangeAspect="1"/>
          </p:cNvPicPr>
          <p:nvPr/>
        </p:nvPicPr>
        <p:blipFill>
          <a:blip r:embed="rId4"/>
          <a:stretch>
            <a:fillRect/>
          </a:stretch>
        </p:blipFill>
        <p:spPr>
          <a:xfrm rot="16200000">
            <a:off x="-2232339" y="-2952821"/>
            <a:ext cx="5409410" cy="5119010"/>
          </a:xfrm>
          <a:prstGeom prst="rect">
            <a:avLst/>
          </a:prstGeom>
        </p:spPr>
      </p:pic>
    </p:spTree>
    <p:extLst>
      <p:ext uri="{BB962C8B-B14F-4D97-AF65-F5344CB8AC3E}">
        <p14:creationId xmlns:p14="http://schemas.microsoft.com/office/powerpoint/2010/main" val="24521855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2AA8CD-012E-BFDC-06F1-372E9D6579B0}"/>
            </a:ext>
          </a:extLst>
        </p:cNvPr>
        <p:cNvGrpSpPr/>
        <p:nvPr/>
      </p:nvGrpSpPr>
      <p:grpSpPr>
        <a:xfrm>
          <a:off x="0" y="0"/>
          <a:ext cx="0" cy="0"/>
          <a:chOff x="0" y="0"/>
          <a:chExt cx="0" cy="0"/>
        </a:xfrm>
      </p:grpSpPr>
      <p:pic>
        <p:nvPicPr>
          <p:cNvPr id="7" name="Picture 6" descr="A group of people holding folders and papers&#10;&#10;AI-generated content may be incorrect.">
            <a:extLst>
              <a:ext uri="{FF2B5EF4-FFF2-40B4-BE49-F238E27FC236}">
                <a16:creationId xmlns:a16="http://schemas.microsoft.com/office/drawing/2014/main" id="{F46D0E79-7D94-8B20-DD0B-E9F7BB10DFF2}"/>
              </a:ext>
            </a:extLst>
          </p:cNvPr>
          <p:cNvPicPr>
            <a:picLocks noChangeAspect="1"/>
          </p:cNvPicPr>
          <p:nvPr/>
        </p:nvPicPr>
        <p:blipFill>
          <a:blip r:embed="rId3"/>
          <a:stretch>
            <a:fillRect/>
          </a:stretch>
        </p:blipFill>
        <p:spPr>
          <a:xfrm>
            <a:off x="5977393" y="2468964"/>
            <a:ext cx="7047728" cy="4562476"/>
          </a:xfrm>
          <a:prstGeom prst="rect">
            <a:avLst/>
          </a:prstGeom>
          <a:effectLst>
            <a:outerShdw blurRad="604956" dist="38100" dir="13500000" algn="br" rotWithShape="0">
              <a:prstClr val="black">
                <a:alpha val="40000"/>
              </a:prstClr>
            </a:outerShdw>
          </a:effectLst>
        </p:spPr>
      </p:pic>
      <p:sp>
        <p:nvSpPr>
          <p:cNvPr id="4" name="Title 3">
            <a:extLst>
              <a:ext uri="{FF2B5EF4-FFF2-40B4-BE49-F238E27FC236}">
                <a16:creationId xmlns:a16="http://schemas.microsoft.com/office/drawing/2014/main" id="{6909BBEA-1E04-7D85-0951-F459D0BA5EBE}"/>
              </a:ext>
            </a:extLst>
          </p:cNvPr>
          <p:cNvSpPr>
            <a:spLocks noGrp="1"/>
          </p:cNvSpPr>
          <p:nvPr>
            <p:ph type="title"/>
          </p:nvPr>
        </p:nvSpPr>
        <p:spPr>
          <a:xfrm>
            <a:off x="1061720" y="1043906"/>
            <a:ext cx="10515600" cy="1325563"/>
          </a:xfrm>
        </p:spPr>
        <p:txBody>
          <a:bodyPr>
            <a:normAutofit/>
          </a:bodyPr>
          <a:lstStyle/>
          <a:p>
            <a:pPr>
              <a:lnSpc>
                <a:spcPct val="100000"/>
              </a:lnSpc>
            </a:pPr>
            <a:r>
              <a:rPr lang="en-US" dirty="0"/>
              <a:t>Michigan Achievement Skills Scholarship</a:t>
            </a:r>
          </a:p>
        </p:txBody>
      </p:sp>
      <p:pic>
        <p:nvPicPr>
          <p:cNvPr id="9" name="Picture 8" descr="A green line on a black background&#10;&#10;AI-generated content may be incorrect.">
            <a:extLst>
              <a:ext uri="{FF2B5EF4-FFF2-40B4-BE49-F238E27FC236}">
                <a16:creationId xmlns:a16="http://schemas.microsoft.com/office/drawing/2014/main" id="{0CCDFFDC-566F-A153-D697-91ADF31F1518}"/>
              </a:ext>
            </a:extLst>
          </p:cNvPr>
          <p:cNvPicPr>
            <a:picLocks noChangeAspect="1"/>
          </p:cNvPicPr>
          <p:nvPr/>
        </p:nvPicPr>
        <p:blipFill>
          <a:blip r:embed="rId4"/>
          <a:stretch>
            <a:fillRect/>
          </a:stretch>
        </p:blipFill>
        <p:spPr>
          <a:xfrm>
            <a:off x="9425010" y="-2395684"/>
            <a:ext cx="6827520" cy="4699083"/>
          </a:xfrm>
          <a:prstGeom prst="rect">
            <a:avLst/>
          </a:prstGeom>
        </p:spPr>
      </p:pic>
      <p:pic>
        <p:nvPicPr>
          <p:cNvPr id="13" name="Picture 12" descr="A blue line with black background&#10;&#10;AI-generated content may be incorrect.">
            <a:extLst>
              <a:ext uri="{FF2B5EF4-FFF2-40B4-BE49-F238E27FC236}">
                <a16:creationId xmlns:a16="http://schemas.microsoft.com/office/drawing/2014/main" id="{010C8DCD-A931-C01F-BF81-452169B3C890}"/>
              </a:ext>
            </a:extLst>
          </p:cNvPr>
          <p:cNvPicPr>
            <a:picLocks noChangeAspect="1"/>
          </p:cNvPicPr>
          <p:nvPr/>
        </p:nvPicPr>
        <p:blipFill>
          <a:blip r:embed="rId5"/>
          <a:stretch>
            <a:fillRect/>
          </a:stretch>
        </p:blipFill>
        <p:spPr>
          <a:xfrm rot="10800000">
            <a:off x="-2392497" y="4259128"/>
            <a:ext cx="4541153" cy="4297365"/>
          </a:xfrm>
          <a:prstGeom prst="rect">
            <a:avLst/>
          </a:prstGeom>
        </p:spPr>
      </p:pic>
      <p:sp>
        <p:nvSpPr>
          <p:cNvPr id="3" name="Title 3">
            <a:extLst>
              <a:ext uri="{FF2B5EF4-FFF2-40B4-BE49-F238E27FC236}">
                <a16:creationId xmlns:a16="http://schemas.microsoft.com/office/drawing/2014/main" id="{E2001D2E-2388-06DF-3C07-7CDFC468ABA8}"/>
              </a:ext>
            </a:extLst>
          </p:cNvPr>
          <p:cNvSpPr txBox="1">
            <a:spLocks/>
          </p:cNvSpPr>
          <p:nvPr/>
        </p:nvSpPr>
        <p:spPr>
          <a:xfrm>
            <a:off x="1040649" y="5015455"/>
            <a:ext cx="5248391" cy="827466"/>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5400" b="1" i="0" kern="1200">
                <a:solidFill>
                  <a:schemeClr val="bg1"/>
                </a:solidFill>
                <a:latin typeface="Bebas Neue Bold" panose="020B0606020202050201" pitchFamily="34" charset="77"/>
                <a:ea typeface="Noto Serif SemBd" panose="02020502060505020204" pitchFamily="18" charset="0"/>
                <a:cs typeface="Noto Serif SemBd" panose="02020502060505020204" pitchFamily="18" charset="0"/>
              </a:defRPr>
            </a:lvl1pPr>
          </a:lstStyle>
          <a:p>
            <a:pPr>
              <a:lnSpc>
                <a:spcPct val="120000"/>
              </a:lnSpc>
              <a:spcAft>
                <a:spcPts val="1200"/>
              </a:spcAft>
            </a:pPr>
            <a:r>
              <a:rPr lang="en-US" sz="1800" dirty="0">
                <a:latin typeface="Noto Serif Medium" panose="02020502060505020204" pitchFamily="18" charset="0"/>
                <a:ea typeface="Noto Serif Medium" panose="02020502060505020204" pitchFamily="18" charset="0"/>
                <a:cs typeface="Noto Serif Medium" panose="02020502060505020204" pitchFamily="18" charset="0"/>
              </a:rPr>
              <a:t>It takes most five minutes or less to apply!</a:t>
            </a:r>
          </a:p>
        </p:txBody>
      </p:sp>
      <p:sp>
        <p:nvSpPr>
          <p:cNvPr id="5" name="Title 1">
            <a:extLst>
              <a:ext uri="{FF2B5EF4-FFF2-40B4-BE49-F238E27FC236}">
                <a16:creationId xmlns:a16="http://schemas.microsoft.com/office/drawing/2014/main" id="{849E6B29-56EF-4A39-3FB1-727BBA99CD29}"/>
              </a:ext>
            </a:extLst>
          </p:cNvPr>
          <p:cNvSpPr txBox="1">
            <a:spLocks/>
          </p:cNvSpPr>
          <p:nvPr/>
        </p:nvSpPr>
        <p:spPr>
          <a:xfrm>
            <a:off x="1127369" y="2840372"/>
            <a:ext cx="5548494" cy="1973128"/>
          </a:xfrm>
          <a:prstGeom prst="rect">
            <a:avLst/>
          </a:prstGeom>
        </p:spPr>
        <p:txBody>
          <a:bodyPr vert="horz" lIns="91440" tIns="45720" rIns="91440" bIns="45720" rtlCol="0" anchor="t">
            <a:normAutofit lnSpcReduction="10000"/>
          </a:bodyPr>
          <a:lstStyle>
            <a:lvl1pPr algn="l" defTabSz="914400" rtl="0" eaLnBrk="1" latinLnBrk="0" hangingPunct="1">
              <a:lnSpc>
                <a:spcPct val="90000"/>
              </a:lnSpc>
              <a:spcBef>
                <a:spcPct val="0"/>
              </a:spcBef>
              <a:buNone/>
              <a:defRPr sz="5400" b="1" i="0" kern="1200">
                <a:solidFill>
                  <a:schemeClr val="bg1"/>
                </a:solidFill>
                <a:latin typeface="Bebas Neue Bold" panose="020B0606020202050201" pitchFamily="34" charset="77"/>
                <a:ea typeface="Noto Serif SemBd" panose="02020502060505020204" pitchFamily="18" charset="0"/>
                <a:cs typeface="Noto Serif SemBd" panose="02020502060505020204" pitchFamily="18" charset="0"/>
              </a:defRPr>
            </a:lvl1pPr>
          </a:lstStyle>
          <a:p>
            <a:pPr marL="457200" indent="-457200">
              <a:lnSpc>
                <a:spcPct val="100000"/>
              </a:lnSpc>
              <a:spcAft>
                <a:spcPts val="1800"/>
              </a:spcAft>
              <a:buSzPct val="96000"/>
              <a:buFont typeface="Arial" panose="020B0604020202020204" pitchFamily="34" charset="0"/>
              <a:buChar char="•"/>
            </a:pPr>
            <a:r>
              <a:rPr lang="en-US" sz="2200" b="0" dirty="0">
                <a:latin typeface="Noto Serif Medium" panose="02020502060505020204" pitchFamily="18" charset="0"/>
                <a:ea typeface="Noto Serif Medium" panose="02020502060505020204" pitchFamily="18" charset="0"/>
                <a:cs typeface="Noto Serif Medium" panose="02020502060505020204" pitchFamily="18" charset="0"/>
              </a:rPr>
              <a:t>Visit </a:t>
            </a:r>
            <a:r>
              <a:rPr lang="en-US" sz="2200" b="0" u="sng" dirty="0" err="1">
                <a:latin typeface="Noto Serif Medium" panose="02020502060505020204" pitchFamily="18" charset="0"/>
                <a:ea typeface="Noto Serif Medium" panose="02020502060505020204" pitchFamily="18" charset="0"/>
                <a:cs typeface="Noto Serif Medium" panose="02020502060505020204" pitchFamily="18" charset="0"/>
              </a:rPr>
              <a:t>mi.gov</a:t>
            </a:r>
            <a:r>
              <a:rPr lang="en-US" sz="2200" b="0" u="sng" dirty="0">
                <a:latin typeface="Noto Serif Medium" panose="02020502060505020204" pitchFamily="18" charset="0"/>
                <a:ea typeface="Noto Serif Medium" panose="02020502060505020204" pitchFamily="18" charset="0"/>
                <a:cs typeface="Noto Serif Medium" panose="02020502060505020204" pitchFamily="18" charset="0"/>
              </a:rPr>
              <a:t>/achievement</a:t>
            </a:r>
            <a:r>
              <a:rPr lang="en-US" sz="2200" b="0" dirty="0">
                <a:latin typeface="Noto Serif Medium" panose="02020502060505020204" pitchFamily="18" charset="0"/>
                <a:ea typeface="Noto Serif Medium" panose="02020502060505020204" pitchFamily="18" charset="0"/>
                <a:cs typeface="Noto Serif Medium" panose="02020502060505020204" pitchFamily="18" charset="0"/>
              </a:rPr>
              <a:t> to browse and choose an eligible career training program.</a:t>
            </a:r>
          </a:p>
          <a:p>
            <a:pPr marL="457200" indent="-457200">
              <a:lnSpc>
                <a:spcPct val="100000"/>
              </a:lnSpc>
              <a:spcAft>
                <a:spcPts val="1800"/>
              </a:spcAft>
              <a:buSzPct val="96000"/>
              <a:buFont typeface="Arial" panose="020B0604020202020204" pitchFamily="34" charset="0"/>
              <a:buChar char="•"/>
            </a:pPr>
            <a:r>
              <a:rPr lang="en-US" sz="2200" b="0" dirty="0">
                <a:latin typeface="Noto Serif Medium" panose="02020502060505020204" pitchFamily="18" charset="0"/>
                <a:ea typeface="Noto Serif Medium" panose="02020502060505020204" pitchFamily="18" charset="0"/>
                <a:cs typeface="Noto Serif Medium" panose="02020502060505020204" pitchFamily="18" charset="0"/>
              </a:rPr>
              <a:t>Complete the application through the MiSSG student portal.</a:t>
            </a:r>
          </a:p>
        </p:txBody>
      </p:sp>
    </p:spTree>
    <p:extLst>
      <p:ext uri="{BB962C8B-B14F-4D97-AF65-F5344CB8AC3E}">
        <p14:creationId xmlns:p14="http://schemas.microsoft.com/office/powerpoint/2010/main" val="36584566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A person squatting down with his hands out&#10;&#10;AI-generated content may be incorrect.">
            <a:extLst>
              <a:ext uri="{FF2B5EF4-FFF2-40B4-BE49-F238E27FC236}">
                <a16:creationId xmlns:a16="http://schemas.microsoft.com/office/drawing/2014/main" id="{520F3A33-111F-3CA8-E815-006CC7FA3570}"/>
              </a:ext>
            </a:extLst>
          </p:cNvPr>
          <p:cNvPicPr>
            <a:picLocks noChangeAspect="1"/>
          </p:cNvPicPr>
          <p:nvPr/>
        </p:nvPicPr>
        <p:blipFill>
          <a:blip r:embed="rId3"/>
          <a:stretch>
            <a:fillRect/>
          </a:stretch>
        </p:blipFill>
        <p:spPr>
          <a:xfrm>
            <a:off x="5883384" y="2232422"/>
            <a:ext cx="6754217" cy="4962571"/>
          </a:xfrm>
          <a:prstGeom prst="rect">
            <a:avLst/>
          </a:prstGeom>
          <a:effectLst>
            <a:outerShdw blurRad="756366" dist="38100" dir="13500000" algn="br" rotWithShape="0">
              <a:prstClr val="black">
                <a:alpha val="40000"/>
              </a:prstClr>
            </a:outerShdw>
          </a:effectLst>
        </p:spPr>
      </p:pic>
      <p:sp>
        <p:nvSpPr>
          <p:cNvPr id="6" name="Title 3">
            <a:extLst>
              <a:ext uri="{FF2B5EF4-FFF2-40B4-BE49-F238E27FC236}">
                <a16:creationId xmlns:a16="http://schemas.microsoft.com/office/drawing/2014/main" id="{39CEDF48-1B89-2CAB-4A90-4E527236451C}"/>
              </a:ext>
            </a:extLst>
          </p:cNvPr>
          <p:cNvSpPr txBox="1">
            <a:spLocks/>
          </p:cNvSpPr>
          <p:nvPr/>
        </p:nvSpPr>
        <p:spPr>
          <a:xfrm>
            <a:off x="860893" y="1248740"/>
            <a:ext cx="4329113" cy="100899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5400" b="1" i="0" kern="1200">
                <a:solidFill>
                  <a:schemeClr val="bg1"/>
                </a:solidFill>
                <a:latin typeface="Bebas Neue Bold" panose="020B0606020202050201" pitchFamily="34" charset="77"/>
                <a:ea typeface="Noto Serif SemBd" panose="02020502060505020204" pitchFamily="18" charset="0"/>
                <a:cs typeface="Noto Serif SemBd" panose="02020502060505020204" pitchFamily="18" charset="0"/>
              </a:defRPr>
            </a:lvl1pPr>
          </a:lstStyle>
          <a:p>
            <a:r>
              <a:rPr lang="en-US" sz="6200" dirty="0"/>
              <a:t>Complete Your</a:t>
            </a:r>
          </a:p>
        </p:txBody>
      </p:sp>
      <p:sp>
        <p:nvSpPr>
          <p:cNvPr id="7" name="TextBox 6">
            <a:extLst>
              <a:ext uri="{FF2B5EF4-FFF2-40B4-BE49-F238E27FC236}">
                <a16:creationId xmlns:a16="http://schemas.microsoft.com/office/drawing/2014/main" id="{4080FD79-41F3-1B13-B5FA-216FCD8D95A7}"/>
              </a:ext>
            </a:extLst>
          </p:cNvPr>
          <p:cNvSpPr txBox="1"/>
          <p:nvPr/>
        </p:nvSpPr>
        <p:spPr>
          <a:xfrm>
            <a:off x="776490" y="2028896"/>
            <a:ext cx="8435923" cy="2970044"/>
          </a:xfrm>
          <a:prstGeom prst="rect">
            <a:avLst/>
          </a:prstGeom>
          <a:noFill/>
        </p:spPr>
        <p:txBody>
          <a:bodyPr wrap="square" rtlCol="0">
            <a:spAutoFit/>
          </a:bodyPr>
          <a:lstStyle/>
          <a:p>
            <a:pPr>
              <a:lnSpc>
                <a:spcPct val="80000"/>
              </a:lnSpc>
            </a:pPr>
            <a:r>
              <a:rPr lang="en-US" sz="22000" b="1" dirty="0" err="1">
                <a:solidFill>
                  <a:schemeClr val="bg1"/>
                </a:solidFill>
                <a:latin typeface="Bebas Neue Bold" panose="020B0606020202050201" pitchFamily="34" charset="77"/>
              </a:rPr>
              <a:t>fafsa</a:t>
            </a:r>
            <a:endParaRPr lang="en-US" sz="22000" b="1" dirty="0">
              <a:solidFill>
                <a:schemeClr val="bg1"/>
              </a:solidFill>
              <a:latin typeface="Bebas Neue Bold" panose="020B0606020202050201" pitchFamily="34" charset="77"/>
            </a:endParaRPr>
          </a:p>
        </p:txBody>
      </p:sp>
      <p:sp>
        <p:nvSpPr>
          <p:cNvPr id="10" name="Title 3">
            <a:extLst>
              <a:ext uri="{FF2B5EF4-FFF2-40B4-BE49-F238E27FC236}">
                <a16:creationId xmlns:a16="http://schemas.microsoft.com/office/drawing/2014/main" id="{FCF80F2C-5487-A60E-2D71-B0C13616A6DA}"/>
              </a:ext>
            </a:extLst>
          </p:cNvPr>
          <p:cNvSpPr txBox="1">
            <a:spLocks/>
          </p:cNvSpPr>
          <p:nvPr/>
        </p:nvSpPr>
        <p:spPr>
          <a:xfrm>
            <a:off x="860893" y="4975437"/>
            <a:ext cx="7101840" cy="827466"/>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5400" b="1" i="0" kern="1200">
                <a:solidFill>
                  <a:schemeClr val="bg1"/>
                </a:solidFill>
                <a:latin typeface="Bebas Neue Bold" panose="020B0606020202050201" pitchFamily="34" charset="77"/>
                <a:ea typeface="Noto Serif SemBd" panose="02020502060505020204" pitchFamily="18" charset="0"/>
                <a:cs typeface="Noto Serif SemBd" panose="02020502060505020204" pitchFamily="18" charset="0"/>
              </a:defRPr>
            </a:lvl1pPr>
          </a:lstStyle>
          <a:p>
            <a:pPr>
              <a:lnSpc>
                <a:spcPct val="120000"/>
              </a:lnSpc>
              <a:spcAft>
                <a:spcPts val="1200"/>
              </a:spcAft>
            </a:pPr>
            <a:r>
              <a:rPr lang="en-US" sz="2500" dirty="0">
                <a:latin typeface="Noto Serif Medium" panose="02020502060505020204" pitchFamily="18" charset="0"/>
                <a:ea typeface="Noto Serif Medium" panose="02020502060505020204" pitchFamily="18" charset="0"/>
                <a:cs typeface="Noto Serif Medium" panose="02020502060505020204" pitchFamily="18" charset="0"/>
              </a:rPr>
              <a:t>It’s easier than ever. </a:t>
            </a:r>
            <a:r>
              <a:rPr lang="en-US" sz="2500" b="0" dirty="0">
                <a:latin typeface="Noto Serif Medium" panose="02020502060505020204" pitchFamily="18" charset="0"/>
                <a:ea typeface="Noto Serif Medium" panose="02020502060505020204" pitchFamily="18" charset="0"/>
                <a:cs typeface="Noto Serif Medium" panose="02020502060505020204" pitchFamily="18" charset="0"/>
              </a:rPr>
              <a:t>Seriously.</a:t>
            </a:r>
          </a:p>
        </p:txBody>
      </p:sp>
      <p:pic>
        <p:nvPicPr>
          <p:cNvPr id="12" name="Picture 11" descr="A blue line with black background&#10;&#10;AI-generated content may be incorrect.">
            <a:extLst>
              <a:ext uri="{FF2B5EF4-FFF2-40B4-BE49-F238E27FC236}">
                <a16:creationId xmlns:a16="http://schemas.microsoft.com/office/drawing/2014/main" id="{E4382A2B-4FD9-812D-3C6B-783879B90F6B}"/>
              </a:ext>
            </a:extLst>
          </p:cNvPr>
          <p:cNvPicPr>
            <a:picLocks noChangeAspect="1"/>
          </p:cNvPicPr>
          <p:nvPr/>
        </p:nvPicPr>
        <p:blipFill>
          <a:blip r:embed="rId4"/>
          <a:stretch>
            <a:fillRect/>
          </a:stretch>
        </p:blipFill>
        <p:spPr>
          <a:xfrm>
            <a:off x="9681994" y="-1771728"/>
            <a:ext cx="4541153" cy="4297365"/>
          </a:xfrm>
          <a:prstGeom prst="rect">
            <a:avLst/>
          </a:prstGeom>
        </p:spPr>
      </p:pic>
      <p:pic>
        <p:nvPicPr>
          <p:cNvPr id="15" name="Picture 14" descr="A green line on a black background&#10;&#10;AI-generated content may be incorrect.">
            <a:extLst>
              <a:ext uri="{FF2B5EF4-FFF2-40B4-BE49-F238E27FC236}">
                <a16:creationId xmlns:a16="http://schemas.microsoft.com/office/drawing/2014/main" id="{F0D6A291-6A63-2258-0B22-72642C14D4D1}"/>
              </a:ext>
            </a:extLst>
          </p:cNvPr>
          <p:cNvPicPr>
            <a:picLocks noChangeAspect="1"/>
          </p:cNvPicPr>
          <p:nvPr/>
        </p:nvPicPr>
        <p:blipFill>
          <a:blip r:embed="rId5"/>
          <a:stretch>
            <a:fillRect/>
          </a:stretch>
        </p:blipFill>
        <p:spPr>
          <a:xfrm rot="10800000">
            <a:off x="-4704585" y="4743687"/>
            <a:ext cx="6827520" cy="4699083"/>
          </a:xfrm>
          <a:prstGeom prst="rect">
            <a:avLst/>
          </a:prstGeom>
        </p:spPr>
      </p:pic>
      <p:sp>
        <p:nvSpPr>
          <p:cNvPr id="2" name="Title 3">
            <a:extLst>
              <a:ext uri="{FF2B5EF4-FFF2-40B4-BE49-F238E27FC236}">
                <a16:creationId xmlns:a16="http://schemas.microsoft.com/office/drawing/2014/main" id="{3B1B9D75-A971-1266-4BB6-3F4E5FB205A4}"/>
              </a:ext>
            </a:extLst>
          </p:cNvPr>
          <p:cNvSpPr txBox="1">
            <a:spLocks/>
          </p:cNvSpPr>
          <p:nvPr/>
        </p:nvSpPr>
        <p:spPr>
          <a:xfrm>
            <a:off x="860893" y="5525241"/>
            <a:ext cx="5104478" cy="827466"/>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5400" b="1" i="0" kern="1200">
                <a:solidFill>
                  <a:schemeClr val="bg1"/>
                </a:solidFill>
                <a:latin typeface="Bebas Neue Bold" panose="020B0606020202050201" pitchFamily="34" charset="77"/>
                <a:ea typeface="Noto Serif SemBd" panose="02020502060505020204" pitchFamily="18" charset="0"/>
                <a:cs typeface="Noto Serif SemBd" panose="02020502060505020204" pitchFamily="18" charset="0"/>
              </a:defRPr>
            </a:lvl1pPr>
          </a:lstStyle>
          <a:p>
            <a:pPr>
              <a:lnSpc>
                <a:spcPct val="120000"/>
              </a:lnSpc>
              <a:spcAft>
                <a:spcPts val="1200"/>
              </a:spcAft>
            </a:pPr>
            <a:r>
              <a:rPr lang="en-US" sz="1600" b="0" dirty="0">
                <a:latin typeface="Noto Serif Medium" panose="02020502060505020204" pitchFamily="18" charset="0"/>
                <a:ea typeface="Noto Serif Medium" panose="02020502060505020204" pitchFamily="18" charset="0"/>
                <a:cs typeface="Noto Serif Medium" panose="02020502060505020204" pitchFamily="18" charset="0"/>
              </a:rPr>
              <a:t>In less time than it takes to scroll on TikTok, you could get money for college or career training!</a:t>
            </a:r>
          </a:p>
        </p:txBody>
      </p:sp>
      <p:sp>
        <p:nvSpPr>
          <p:cNvPr id="3" name="Title 3">
            <a:extLst>
              <a:ext uri="{FF2B5EF4-FFF2-40B4-BE49-F238E27FC236}">
                <a16:creationId xmlns:a16="http://schemas.microsoft.com/office/drawing/2014/main" id="{BBB1B5D9-F04E-4285-F841-BAF4860BDFC1}"/>
              </a:ext>
            </a:extLst>
          </p:cNvPr>
          <p:cNvSpPr txBox="1">
            <a:spLocks/>
          </p:cNvSpPr>
          <p:nvPr/>
        </p:nvSpPr>
        <p:spPr>
          <a:xfrm>
            <a:off x="860893" y="4113734"/>
            <a:ext cx="5346619" cy="100899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5400" b="1" i="0" kern="1200">
                <a:solidFill>
                  <a:schemeClr val="bg1"/>
                </a:solidFill>
                <a:latin typeface="Bebas Neue Bold" panose="020B0606020202050201" pitchFamily="34" charset="77"/>
                <a:ea typeface="Noto Serif SemBd" panose="02020502060505020204" pitchFamily="18" charset="0"/>
                <a:cs typeface="Noto Serif SemBd" panose="02020502060505020204" pitchFamily="18" charset="0"/>
              </a:defRPr>
            </a:lvl1pPr>
          </a:lstStyle>
          <a:p>
            <a:r>
              <a:rPr lang="en-US" sz="6200" dirty="0"/>
              <a:t>To get started</a:t>
            </a:r>
          </a:p>
        </p:txBody>
      </p:sp>
    </p:spTree>
    <p:extLst>
      <p:ext uri="{BB962C8B-B14F-4D97-AF65-F5344CB8AC3E}">
        <p14:creationId xmlns:p14="http://schemas.microsoft.com/office/powerpoint/2010/main" val="18499901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green line on a black background&#10;&#10;AI-generated content may be incorrect.">
            <a:extLst>
              <a:ext uri="{FF2B5EF4-FFF2-40B4-BE49-F238E27FC236}">
                <a16:creationId xmlns:a16="http://schemas.microsoft.com/office/drawing/2014/main" id="{42FFA63A-E413-EA0E-7D70-F66296862D7E}"/>
              </a:ext>
            </a:extLst>
          </p:cNvPr>
          <p:cNvPicPr>
            <a:picLocks noChangeAspect="1"/>
          </p:cNvPicPr>
          <p:nvPr/>
        </p:nvPicPr>
        <p:blipFill>
          <a:blip r:embed="rId3"/>
          <a:stretch>
            <a:fillRect/>
          </a:stretch>
        </p:blipFill>
        <p:spPr>
          <a:xfrm>
            <a:off x="8247364" y="-467360"/>
            <a:ext cx="6433835" cy="4428127"/>
          </a:xfrm>
          <a:prstGeom prst="rect">
            <a:avLst/>
          </a:prstGeom>
        </p:spPr>
      </p:pic>
      <p:pic>
        <p:nvPicPr>
          <p:cNvPr id="6" name="Picture 5" descr="A stack of money with rubber bands&#10;&#10;AI-generated content may be incorrect.">
            <a:extLst>
              <a:ext uri="{FF2B5EF4-FFF2-40B4-BE49-F238E27FC236}">
                <a16:creationId xmlns:a16="http://schemas.microsoft.com/office/drawing/2014/main" id="{F977D992-53B5-F4E0-4E6E-223F4B1CFEEA}"/>
              </a:ext>
            </a:extLst>
          </p:cNvPr>
          <p:cNvPicPr>
            <a:picLocks noChangeAspect="1"/>
          </p:cNvPicPr>
          <p:nvPr/>
        </p:nvPicPr>
        <p:blipFill>
          <a:blip r:embed="rId4"/>
          <a:stretch>
            <a:fillRect/>
          </a:stretch>
        </p:blipFill>
        <p:spPr>
          <a:xfrm>
            <a:off x="6004560" y="2840442"/>
            <a:ext cx="6573521" cy="4207053"/>
          </a:xfrm>
          <a:prstGeom prst="rect">
            <a:avLst/>
          </a:prstGeom>
        </p:spPr>
      </p:pic>
      <p:sp>
        <p:nvSpPr>
          <p:cNvPr id="3" name="Title 2">
            <a:extLst>
              <a:ext uri="{FF2B5EF4-FFF2-40B4-BE49-F238E27FC236}">
                <a16:creationId xmlns:a16="http://schemas.microsoft.com/office/drawing/2014/main" id="{6424C276-CBD7-3F32-4340-D8200207D3E6}"/>
              </a:ext>
            </a:extLst>
          </p:cNvPr>
          <p:cNvSpPr>
            <a:spLocks noGrp="1"/>
          </p:cNvSpPr>
          <p:nvPr>
            <p:ph type="title"/>
          </p:nvPr>
        </p:nvSpPr>
        <p:spPr>
          <a:xfrm>
            <a:off x="838200" y="806104"/>
            <a:ext cx="10515600" cy="1325563"/>
          </a:xfrm>
        </p:spPr>
        <p:txBody>
          <a:bodyPr>
            <a:normAutofit/>
          </a:bodyPr>
          <a:lstStyle/>
          <a:p>
            <a:r>
              <a:rPr lang="en-US" sz="6400" dirty="0"/>
              <a:t>What is the FAFSA?</a:t>
            </a:r>
          </a:p>
        </p:txBody>
      </p:sp>
      <p:sp>
        <p:nvSpPr>
          <p:cNvPr id="4" name="Title 1">
            <a:extLst>
              <a:ext uri="{FF2B5EF4-FFF2-40B4-BE49-F238E27FC236}">
                <a16:creationId xmlns:a16="http://schemas.microsoft.com/office/drawing/2014/main" id="{7429747F-3B38-CB4C-74E7-BFD133A920FF}"/>
              </a:ext>
            </a:extLst>
          </p:cNvPr>
          <p:cNvSpPr txBox="1">
            <a:spLocks/>
          </p:cNvSpPr>
          <p:nvPr/>
        </p:nvSpPr>
        <p:spPr>
          <a:xfrm>
            <a:off x="838201" y="1814571"/>
            <a:ext cx="7249160" cy="2871916"/>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5400" b="1" i="0" kern="1200">
                <a:solidFill>
                  <a:schemeClr val="bg1"/>
                </a:solidFill>
                <a:latin typeface="Bebas Neue Bold" panose="020B0606020202050201" pitchFamily="34" charset="77"/>
                <a:ea typeface="Noto Serif SemBd" panose="02020502060505020204" pitchFamily="18" charset="0"/>
                <a:cs typeface="Noto Serif SemBd" panose="02020502060505020204" pitchFamily="18" charset="0"/>
              </a:defRPr>
            </a:lvl1pPr>
          </a:lstStyle>
          <a:p>
            <a:pPr>
              <a:lnSpc>
                <a:spcPct val="100000"/>
              </a:lnSpc>
              <a:spcAft>
                <a:spcPts val="1000"/>
              </a:spcAft>
              <a:buSzPct val="96000"/>
            </a:pPr>
            <a:r>
              <a:rPr lang="en-US" sz="2000" b="0" dirty="0">
                <a:latin typeface="Noto Serif Medium" panose="02020502060505020204" pitchFamily="18" charset="0"/>
                <a:ea typeface="Noto Serif Medium" panose="02020502060505020204" pitchFamily="18" charset="0"/>
                <a:cs typeface="Noto Serif Medium" panose="02020502060505020204" pitchFamily="18" charset="0"/>
              </a:rPr>
              <a:t>The </a:t>
            </a:r>
            <a:r>
              <a:rPr lang="en-US" sz="2000" dirty="0">
                <a:latin typeface="Noto Serif Medium" panose="02020502060505020204" pitchFamily="18" charset="0"/>
                <a:ea typeface="Noto Serif Medium" panose="02020502060505020204" pitchFamily="18" charset="0"/>
                <a:cs typeface="Noto Serif Medium" panose="02020502060505020204" pitchFamily="18" charset="0"/>
              </a:rPr>
              <a:t>Free Application for Federal Student Aid </a:t>
            </a:r>
            <a:br>
              <a:rPr lang="en-US" sz="2000" dirty="0">
                <a:latin typeface="Noto Serif Medium" panose="02020502060505020204" pitchFamily="18" charset="0"/>
                <a:ea typeface="Noto Serif Medium" panose="02020502060505020204" pitchFamily="18" charset="0"/>
                <a:cs typeface="Noto Serif Medium" panose="02020502060505020204" pitchFamily="18" charset="0"/>
              </a:rPr>
            </a:br>
            <a:r>
              <a:rPr lang="en-US" sz="2000" b="0" dirty="0">
                <a:latin typeface="Noto Serif Medium" panose="02020502060505020204" pitchFamily="18" charset="0"/>
                <a:ea typeface="Noto Serif Medium" panose="02020502060505020204" pitchFamily="18" charset="0"/>
                <a:cs typeface="Noto Serif Medium" panose="02020502060505020204" pitchFamily="18" charset="0"/>
              </a:rPr>
              <a:t>(also known as the FAFSA) is the key to unlocking:</a:t>
            </a:r>
          </a:p>
          <a:p>
            <a:pPr marL="457200" indent="-457200">
              <a:lnSpc>
                <a:spcPct val="100000"/>
              </a:lnSpc>
              <a:spcAft>
                <a:spcPts val="1000"/>
              </a:spcAft>
              <a:buSzPct val="96000"/>
              <a:buFont typeface="Arial" panose="020B0604020202020204" pitchFamily="34" charset="0"/>
              <a:buChar char="•"/>
            </a:pPr>
            <a:r>
              <a:rPr lang="en-US" sz="2000" b="0" dirty="0">
                <a:latin typeface="Noto Serif Medium" panose="02020502060505020204" pitchFamily="18" charset="0"/>
                <a:ea typeface="Noto Serif Medium" panose="02020502060505020204" pitchFamily="18" charset="0"/>
                <a:cs typeface="Noto Serif Medium" panose="02020502060505020204" pitchFamily="18" charset="0"/>
              </a:rPr>
              <a:t>Scholarships like the </a:t>
            </a:r>
            <a:br>
              <a:rPr lang="en-US" sz="2000" b="0" dirty="0">
                <a:latin typeface="Noto Serif Medium" panose="02020502060505020204" pitchFamily="18" charset="0"/>
                <a:ea typeface="Noto Serif Medium" panose="02020502060505020204" pitchFamily="18" charset="0"/>
                <a:cs typeface="Noto Serif Medium" panose="02020502060505020204" pitchFamily="18" charset="0"/>
              </a:rPr>
            </a:br>
            <a:r>
              <a:rPr lang="en-US" sz="2000" b="0" dirty="0">
                <a:latin typeface="Noto Serif Medium" panose="02020502060505020204" pitchFamily="18" charset="0"/>
                <a:ea typeface="Noto Serif Medium" panose="02020502060505020204" pitchFamily="18" charset="0"/>
                <a:cs typeface="Noto Serif Medium" panose="02020502060505020204" pitchFamily="18" charset="0"/>
              </a:rPr>
              <a:t>Michigan Achievement Scholarship</a:t>
            </a:r>
          </a:p>
          <a:p>
            <a:pPr marL="457200" indent="-457200">
              <a:lnSpc>
                <a:spcPct val="100000"/>
              </a:lnSpc>
              <a:spcAft>
                <a:spcPts val="1000"/>
              </a:spcAft>
              <a:buSzPct val="96000"/>
              <a:buFont typeface="Arial" panose="020B0604020202020204" pitchFamily="34" charset="0"/>
              <a:buChar char="•"/>
            </a:pPr>
            <a:r>
              <a:rPr lang="en-US" sz="2000" b="0" dirty="0">
                <a:latin typeface="Noto Serif Medium" panose="02020502060505020204" pitchFamily="18" charset="0"/>
                <a:ea typeface="Noto Serif Medium" panose="02020502060505020204" pitchFamily="18" charset="0"/>
                <a:cs typeface="Noto Serif Medium" panose="02020502060505020204" pitchFamily="18" charset="0"/>
              </a:rPr>
              <a:t>Grants</a:t>
            </a:r>
          </a:p>
          <a:p>
            <a:pPr marL="457200" indent="-457200">
              <a:lnSpc>
                <a:spcPct val="100000"/>
              </a:lnSpc>
              <a:spcAft>
                <a:spcPts val="1000"/>
              </a:spcAft>
              <a:buSzPct val="96000"/>
              <a:buFont typeface="Arial" panose="020B0604020202020204" pitchFamily="34" charset="0"/>
              <a:buChar char="•"/>
            </a:pPr>
            <a:r>
              <a:rPr lang="en-US" sz="2000" b="0" dirty="0">
                <a:latin typeface="Noto Serif Medium" panose="02020502060505020204" pitchFamily="18" charset="0"/>
                <a:ea typeface="Noto Serif Medium" panose="02020502060505020204" pitchFamily="18" charset="0"/>
                <a:cs typeface="Noto Serif Medium" panose="02020502060505020204" pitchFamily="18" charset="0"/>
              </a:rPr>
              <a:t>Loans</a:t>
            </a:r>
          </a:p>
          <a:p>
            <a:pPr marL="457200" indent="-457200">
              <a:lnSpc>
                <a:spcPct val="100000"/>
              </a:lnSpc>
              <a:spcAft>
                <a:spcPts val="1000"/>
              </a:spcAft>
              <a:buSzPct val="96000"/>
              <a:buFont typeface="Arial" panose="020B0604020202020204" pitchFamily="34" charset="0"/>
              <a:buChar char="•"/>
            </a:pPr>
            <a:r>
              <a:rPr lang="en-US" sz="2000" b="0" dirty="0">
                <a:latin typeface="Noto Serif Medium" panose="02020502060505020204" pitchFamily="18" charset="0"/>
                <a:ea typeface="Noto Serif Medium" panose="02020502060505020204" pitchFamily="18" charset="0"/>
                <a:cs typeface="Noto Serif Medium" panose="02020502060505020204" pitchFamily="18" charset="0"/>
              </a:rPr>
              <a:t>Work-study funds</a:t>
            </a:r>
          </a:p>
        </p:txBody>
      </p:sp>
      <p:sp>
        <p:nvSpPr>
          <p:cNvPr id="5" name="Title 1">
            <a:extLst>
              <a:ext uri="{FF2B5EF4-FFF2-40B4-BE49-F238E27FC236}">
                <a16:creationId xmlns:a16="http://schemas.microsoft.com/office/drawing/2014/main" id="{EAFD7BBE-C533-748E-2375-1634D1FA8A5F}"/>
              </a:ext>
            </a:extLst>
          </p:cNvPr>
          <p:cNvSpPr txBox="1">
            <a:spLocks/>
          </p:cNvSpPr>
          <p:nvPr/>
        </p:nvSpPr>
        <p:spPr>
          <a:xfrm>
            <a:off x="838201" y="4719594"/>
            <a:ext cx="5979160" cy="1747520"/>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5400" b="1" i="0" kern="1200">
                <a:solidFill>
                  <a:schemeClr val="bg1"/>
                </a:solidFill>
                <a:latin typeface="Bebas Neue Bold" panose="020B0606020202050201" pitchFamily="34" charset="77"/>
                <a:ea typeface="Noto Serif SemBd" panose="02020502060505020204" pitchFamily="18" charset="0"/>
                <a:cs typeface="Noto Serif SemBd" panose="02020502060505020204" pitchFamily="18" charset="0"/>
              </a:defRPr>
            </a:lvl1pPr>
          </a:lstStyle>
          <a:p>
            <a:pPr>
              <a:lnSpc>
                <a:spcPct val="100000"/>
              </a:lnSpc>
              <a:spcAft>
                <a:spcPts val="1000"/>
              </a:spcAft>
              <a:buSzPct val="96000"/>
            </a:pPr>
            <a:r>
              <a:rPr lang="en-US" sz="2000" dirty="0">
                <a:latin typeface="Noto Serif Medium" panose="02020502060505020204" pitchFamily="18" charset="0"/>
                <a:ea typeface="Noto Serif Medium" panose="02020502060505020204" pitchFamily="18" charset="0"/>
                <a:cs typeface="Noto Serif Medium" panose="02020502060505020204" pitchFamily="18" charset="0"/>
              </a:rPr>
              <a:t>Eligibility isn’t based on GPA.</a:t>
            </a:r>
          </a:p>
          <a:p>
            <a:pPr>
              <a:lnSpc>
                <a:spcPct val="100000"/>
              </a:lnSpc>
              <a:spcAft>
                <a:spcPts val="1000"/>
              </a:spcAft>
              <a:buSzPct val="96000"/>
            </a:pPr>
            <a:r>
              <a:rPr lang="en-US" sz="2000" b="0" dirty="0">
                <a:latin typeface="Noto Serif Medium" panose="02020502060505020204" pitchFamily="18" charset="0"/>
                <a:ea typeface="Noto Serif Medium" panose="02020502060505020204" pitchFamily="18" charset="0"/>
                <a:cs typeface="Noto Serif Medium" panose="02020502060505020204" pitchFamily="18" charset="0"/>
              </a:rPr>
              <a:t>And with more money available than ever — plus higher family income limits — you might qualify for more than you think!</a:t>
            </a:r>
          </a:p>
        </p:txBody>
      </p:sp>
      <p:pic>
        <p:nvPicPr>
          <p:cNvPr id="8" name="Picture 7" descr="A blue line with black background&#10;&#10;AI-generated content may be incorrect.">
            <a:extLst>
              <a:ext uri="{FF2B5EF4-FFF2-40B4-BE49-F238E27FC236}">
                <a16:creationId xmlns:a16="http://schemas.microsoft.com/office/drawing/2014/main" id="{ADB7A678-84B0-8BC4-CF63-5E090A5B62E7}"/>
              </a:ext>
            </a:extLst>
          </p:cNvPr>
          <p:cNvPicPr>
            <a:picLocks noChangeAspect="1"/>
          </p:cNvPicPr>
          <p:nvPr/>
        </p:nvPicPr>
        <p:blipFill>
          <a:blip r:embed="rId5"/>
          <a:stretch>
            <a:fillRect/>
          </a:stretch>
        </p:blipFill>
        <p:spPr>
          <a:xfrm rot="10800000">
            <a:off x="-620150" y="6172473"/>
            <a:ext cx="4201277" cy="3975735"/>
          </a:xfrm>
          <a:prstGeom prst="rect">
            <a:avLst/>
          </a:prstGeom>
        </p:spPr>
      </p:pic>
    </p:spTree>
    <p:extLst>
      <p:ext uri="{BB962C8B-B14F-4D97-AF65-F5344CB8AC3E}">
        <p14:creationId xmlns:p14="http://schemas.microsoft.com/office/powerpoint/2010/main" val="22398118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012F6F-CC8C-6430-30E2-4D89F6B8DB9C}"/>
              </a:ext>
            </a:extLst>
          </p:cNvPr>
          <p:cNvSpPr>
            <a:spLocks noGrp="1"/>
          </p:cNvSpPr>
          <p:nvPr>
            <p:ph type="title"/>
          </p:nvPr>
        </p:nvSpPr>
        <p:spPr>
          <a:xfrm>
            <a:off x="619369" y="1085563"/>
            <a:ext cx="10515600" cy="1399760"/>
          </a:xfrm>
        </p:spPr>
        <p:txBody>
          <a:bodyPr>
            <a:normAutofit/>
          </a:bodyPr>
          <a:lstStyle/>
          <a:p>
            <a:pPr>
              <a:lnSpc>
                <a:spcPct val="100000"/>
              </a:lnSpc>
            </a:pPr>
            <a:r>
              <a:rPr lang="en-US" sz="6400" dirty="0"/>
              <a:t>3 Steps to filling out the FAFSA</a:t>
            </a:r>
          </a:p>
        </p:txBody>
      </p:sp>
      <p:pic>
        <p:nvPicPr>
          <p:cNvPr id="4" name="Picture 3" descr="A couple of women looking at papers&#10;&#10;AI-generated content may be incorrect.">
            <a:extLst>
              <a:ext uri="{FF2B5EF4-FFF2-40B4-BE49-F238E27FC236}">
                <a16:creationId xmlns:a16="http://schemas.microsoft.com/office/drawing/2014/main" id="{BB49D02F-05CB-EACD-FBE4-9CC375E341BB}"/>
              </a:ext>
            </a:extLst>
          </p:cNvPr>
          <p:cNvPicPr>
            <a:picLocks noChangeAspect="1"/>
          </p:cNvPicPr>
          <p:nvPr/>
        </p:nvPicPr>
        <p:blipFill>
          <a:blip r:embed="rId3"/>
          <a:stretch>
            <a:fillRect/>
          </a:stretch>
        </p:blipFill>
        <p:spPr>
          <a:xfrm>
            <a:off x="5236307" y="2649354"/>
            <a:ext cx="7401909" cy="4526852"/>
          </a:xfrm>
          <a:prstGeom prst="rect">
            <a:avLst/>
          </a:prstGeom>
          <a:effectLst>
            <a:outerShdw blurRad="428361" dist="38100" dir="13500000" algn="br" rotWithShape="0">
              <a:prstClr val="black">
                <a:alpha val="40000"/>
              </a:prstClr>
            </a:outerShdw>
          </a:effectLst>
        </p:spPr>
      </p:pic>
      <p:pic>
        <p:nvPicPr>
          <p:cNvPr id="5" name="Picture 4" descr="A blue line with black background&#10;&#10;AI-generated content may be incorrect.">
            <a:extLst>
              <a:ext uri="{FF2B5EF4-FFF2-40B4-BE49-F238E27FC236}">
                <a16:creationId xmlns:a16="http://schemas.microsoft.com/office/drawing/2014/main" id="{ADCA3D6C-F8FF-70EB-AC10-F4B5ED3A1F92}"/>
              </a:ext>
            </a:extLst>
          </p:cNvPr>
          <p:cNvPicPr>
            <a:picLocks noChangeAspect="1"/>
          </p:cNvPicPr>
          <p:nvPr/>
        </p:nvPicPr>
        <p:blipFill>
          <a:blip r:embed="rId4"/>
          <a:stretch>
            <a:fillRect/>
          </a:stretch>
        </p:blipFill>
        <p:spPr>
          <a:xfrm>
            <a:off x="9354751" y="-2344065"/>
            <a:ext cx="5409410" cy="5119010"/>
          </a:xfrm>
          <a:prstGeom prst="rect">
            <a:avLst/>
          </a:prstGeom>
        </p:spPr>
      </p:pic>
      <p:sp>
        <p:nvSpPr>
          <p:cNvPr id="6" name="Title 1">
            <a:extLst>
              <a:ext uri="{FF2B5EF4-FFF2-40B4-BE49-F238E27FC236}">
                <a16:creationId xmlns:a16="http://schemas.microsoft.com/office/drawing/2014/main" id="{E34FBC06-CEB2-DD5A-95EB-5CC4DA0909C9}"/>
              </a:ext>
            </a:extLst>
          </p:cNvPr>
          <p:cNvSpPr txBox="1">
            <a:spLocks/>
          </p:cNvSpPr>
          <p:nvPr/>
        </p:nvSpPr>
        <p:spPr>
          <a:xfrm>
            <a:off x="619369" y="2540000"/>
            <a:ext cx="6285928" cy="3459356"/>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5400" b="1" i="0" kern="1200">
                <a:solidFill>
                  <a:schemeClr val="bg1"/>
                </a:solidFill>
                <a:latin typeface="Bebas Neue Bold" panose="020B0606020202050201" pitchFamily="34" charset="77"/>
                <a:ea typeface="Noto Serif SemBd" panose="02020502060505020204" pitchFamily="18" charset="0"/>
                <a:cs typeface="Noto Serif SemBd" panose="02020502060505020204" pitchFamily="18" charset="0"/>
              </a:defRPr>
            </a:lvl1pPr>
          </a:lstStyle>
          <a:p>
            <a:pPr marL="457200" indent="-457200">
              <a:lnSpc>
                <a:spcPct val="100000"/>
              </a:lnSpc>
              <a:spcAft>
                <a:spcPts val="1800"/>
              </a:spcAft>
              <a:buSzPct val="96000"/>
              <a:buFont typeface="+mj-lt"/>
              <a:buAutoNum type="arabicPeriod"/>
            </a:pPr>
            <a:r>
              <a:rPr lang="en-US" sz="2200" b="0" dirty="0">
                <a:latin typeface="Noto Serif Medium" panose="02020502060505020204" pitchFamily="18" charset="0"/>
                <a:ea typeface="Noto Serif Medium" panose="02020502060505020204" pitchFamily="18" charset="0"/>
                <a:cs typeface="Noto Serif Medium" panose="02020502060505020204" pitchFamily="18" charset="0"/>
              </a:rPr>
              <a:t>Create your </a:t>
            </a:r>
            <a:r>
              <a:rPr lang="en-US" sz="2200" dirty="0" err="1">
                <a:latin typeface="Noto Serif Medium" panose="02020502060505020204" pitchFamily="18" charset="0"/>
                <a:ea typeface="Noto Serif Medium" panose="02020502060505020204" pitchFamily="18" charset="0"/>
                <a:cs typeface="Noto Serif Medium" panose="02020502060505020204" pitchFamily="18" charset="0"/>
              </a:rPr>
              <a:t>StudentAid.gov</a:t>
            </a:r>
            <a:r>
              <a:rPr lang="en-US" sz="2200" dirty="0">
                <a:latin typeface="Noto Serif Medium" panose="02020502060505020204" pitchFamily="18" charset="0"/>
                <a:ea typeface="Noto Serif Medium" panose="02020502060505020204" pitchFamily="18" charset="0"/>
                <a:cs typeface="Noto Serif Medium" panose="02020502060505020204" pitchFamily="18" charset="0"/>
              </a:rPr>
              <a:t> </a:t>
            </a:r>
            <a:r>
              <a:rPr lang="en-US" sz="2200" b="0" dirty="0">
                <a:latin typeface="Noto Serif Medium" panose="02020502060505020204" pitchFamily="18" charset="0"/>
                <a:ea typeface="Noto Serif Medium" panose="02020502060505020204" pitchFamily="18" charset="0"/>
                <a:cs typeface="Noto Serif Medium" panose="02020502060505020204" pitchFamily="18" charset="0"/>
              </a:rPr>
              <a:t>account.</a:t>
            </a:r>
          </a:p>
          <a:p>
            <a:pPr marL="457200" indent="-457200">
              <a:lnSpc>
                <a:spcPct val="100000"/>
              </a:lnSpc>
              <a:spcAft>
                <a:spcPts val="1800"/>
              </a:spcAft>
              <a:buSzPct val="96000"/>
              <a:buFont typeface="+mj-lt"/>
              <a:buAutoNum type="arabicPeriod"/>
            </a:pPr>
            <a:r>
              <a:rPr lang="en-US" sz="2200" b="0" dirty="0">
                <a:latin typeface="Noto Serif Medium" panose="02020502060505020204" pitchFamily="18" charset="0"/>
                <a:ea typeface="Noto Serif Medium" panose="02020502060505020204" pitchFamily="18" charset="0"/>
                <a:cs typeface="Noto Serif Medium" panose="02020502060505020204" pitchFamily="18" charset="0"/>
              </a:rPr>
              <a:t>Ask your parent to create their own </a:t>
            </a:r>
            <a:r>
              <a:rPr lang="en-US" sz="2200" dirty="0" err="1">
                <a:latin typeface="Noto Serif Medium" panose="02020502060505020204" pitchFamily="18" charset="0"/>
                <a:ea typeface="Noto Serif Medium" panose="02020502060505020204" pitchFamily="18" charset="0"/>
                <a:cs typeface="Noto Serif Medium" panose="02020502060505020204" pitchFamily="18" charset="0"/>
              </a:rPr>
              <a:t>StudentAid.gov</a:t>
            </a:r>
            <a:r>
              <a:rPr lang="en-US" sz="2200" dirty="0">
                <a:latin typeface="Noto Serif Medium" panose="02020502060505020204" pitchFamily="18" charset="0"/>
                <a:ea typeface="Noto Serif Medium" panose="02020502060505020204" pitchFamily="18" charset="0"/>
                <a:cs typeface="Noto Serif Medium" panose="02020502060505020204" pitchFamily="18" charset="0"/>
              </a:rPr>
              <a:t> </a:t>
            </a:r>
            <a:r>
              <a:rPr lang="en-US" sz="2200" b="0" dirty="0">
                <a:latin typeface="Noto Serif Medium" panose="02020502060505020204" pitchFamily="18" charset="0"/>
                <a:ea typeface="Noto Serif Medium" panose="02020502060505020204" pitchFamily="18" charset="0"/>
                <a:cs typeface="Noto Serif Medium" panose="02020502060505020204" pitchFamily="18" charset="0"/>
              </a:rPr>
              <a:t>account.</a:t>
            </a:r>
          </a:p>
          <a:p>
            <a:pPr marL="457200" indent="-457200">
              <a:lnSpc>
                <a:spcPct val="100000"/>
              </a:lnSpc>
              <a:spcAft>
                <a:spcPts val="1800"/>
              </a:spcAft>
              <a:buSzPct val="96000"/>
              <a:buFont typeface="+mj-lt"/>
              <a:buAutoNum type="arabicPeriod"/>
            </a:pPr>
            <a:r>
              <a:rPr lang="en-US" sz="2200" b="0" dirty="0">
                <a:latin typeface="Noto Serif Medium" panose="02020502060505020204" pitchFamily="18" charset="0"/>
                <a:ea typeface="Noto Serif Medium" panose="02020502060505020204" pitchFamily="18" charset="0"/>
                <a:cs typeface="Noto Serif Medium" panose="02020502060505020204" pitchFamily="18" charset="0"/>
              </a:rPr>
              <a:t>Fill out the </a:t>
            </a:r>
            <a:r>
              <a:rPr lang="en-US" sz="2200" dirty="0">
                <a:latin typeface="Noto Serif Medium" panose="02020502060505020204" pitchFamily="18" charset="0"/>
                <a:ea typeface="Noto Serif Medium" panose="02020502060505020204" pitchFamily="18" charset="0"/>
                <a:cs typeface="Noto Serif Medium" panose="02020502060505020204" pitchFamily="18" charset="0"/>
              </a:rPr>
              <a:t>FAFSA</a:t>
            </a:r>
            <a:r>
              <a:rPr lang="en-US" sz="2200" b="0" dirty="0">
                <a:latin typeface="Noto Serif Medium" panose="02020502060505020204" pitchFamily="18" charset="0"/>
                <a:ea typeface="Noto Serif Medium" panose="02020502060505020204" pitchFamily="18" charset="0"/>
                <a:cs typeface="Noto Serif Medium" panose="02020502060505020204" pitchFamily="18" charset="0"/>
              </a:rPr>
              <a:t> with your parent. </a:t>
            </a:r>
            <a:br>
              <a:rPr lang="en-US" sz="2200" b="0" dirty="0">
                <a:latin typeface="Noto Serif Medium" panose="02020502060505020204" pitchFamily="18" charset="0"/>
                <a:ea typeface="Noto Serif Medium" panose="02020502060505020204" pitchFamily="18" charset="0"/>
                <a:cs typeface="Noto Serif Medium" panose="02020502060505020204" pitchFamily="18" charset="0"/>
              </a:rPr>
            </a:br>
            <a:r>
              <a:rPr lang="en-US" sz="2200" b="0" dirty="0">
                <a:latin typeface="Noto Serif Medium" panose="02020502060505020204" pitchFamily="18" charset="0"/>
                <a:ea typeface="Noto Serif Medium" panose="02020502060505020204" pitchFamily="18" charset="0"/>
                <a:cs typeface="Noto Serif Medium" panose="02020502060505020204" pitchFamily="18" charset="0"/>
              </a:rPr>
              <a:t>The simplified form is only 36 questions and takes most families 30 minutes </a:t>
            </a:r>
            <a:br>
              <a:rPr lang="en-US" sz="2200" b="0" dirty="0">
                <a:latin typeface="Noto Serif Medium" panose="02020502060505020204" pitchFamily="18" charset="0"/>
                <a:ea typeface="Noto Serif Medium" panose="02020502060505020204" pitchFamily="18" charset="0"/>
                <a:cs typeface="Noto Serif Medium" panose="02020502060505020204" pitchFamily="18" charset="0"/>
              </a:rPr>
            </a:br>
            <a:r>
              <a:rPr lang="en-US" sz="2200" b="0" dirty="0">
                <a:latin typeface="Noto Serif Medium" panose="02020502060505020204" pitchFamily="18" charset="0"/>
                <a:ea typeface="Noto Serif Medium" panose="02020502060505020204" pitchFamily="18" charset="0"/>
                <a:cs typeface="Noto Serif Medium" panose="02020502060505020204" pitchFamily="18" charset="0"/>
              </a:rPr>
              <a:t>or less to complete!</a:t>
            </a:r>
          </a:p>
        </p:txBody>
      </p:sp>
    </p:spTree>
    <p:extLst>
      <p:ext uri="{BB962C8B-B14F-4D97-AF65-F5344CB8AC3E}">
        <p14:creationId xmlns:p14="http://schemas.microsoft.com/office/powerpoint/2010/main" val="12783857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A green line on a black background&#10;&#10;AI-generated content may be incorrect.">
            <a:extLst>
              <a:ext uri="{FF2B5EF4-FFF2-40B4-BE49-F238E27FC236}">
                <a16:creationId xmlns:a16="http://schemas.microsoft.com/office/drawing/2014/main" id="{87AFB629-2234-D264-A69A-9F50608B739A}"/>
              </a:ext>
            </a:extLst>
          </p:cNvPr>
          <p:cNvPicPr>
            <a:picLocks noChangeAspect="1"/>
          </p:cNvPicPr>
          <p:nvPr/>
        </p:nvPicPr>
        <p:blipFill>
          <a:blip r:embed="rId3"/>
          <a:stretch>
            <a:fillRect/>
          </a:stretch>
        </p:blipFill>
        <p:spPr>
          <a:xfrm>
            <a:off x="9316721" y="-2286487"/>
            <a:ext cx="7272018" cy="5005011"/>
          </a:xfrm>
          <a:prstGeom prst="rect">
            <a:avLst/>
          </a:prstGeom>
        </p:spPr>
      </p:pic>
      <p:sp>
        <p:nvSpPr>
          <p:cNvPr id="3" name="Title 2">
            <a:extLst>
              <a:ext uri="{FF2B5EF4-FFF2-40B4-BE49-F238E27FC236}">
                <a16:creationId xmlns:a16="http://schemas.microsoft.com/office/drawing/2014/main" id="{0898137D-3DB6-0325-A771-9E9C873B10BA}"/>
              </a:ext>
            </a:extLst>
          </p:cNvPr>
          <p:cNvSpPr>
            <a:spLocks noGrp="1"/>
          </p:cNvSpPr>
          <p:nvPr>
            <p:ph type="title"/>
          </p:nvPr>
        </p:nvSpPr>
        <p:spPr>
          <a:xfrm>
            <a:off x="838200" y="874579"/>
            <a:ext cx="10515600" cy="1325563"/>
          </a:xfrm>
        </p:spPr>
        <p:txBody>
          <a:bodyPr>
            <a:normAutofit/>
          </a:bodyPr>
          <a:lstStyle/>
          <a:p>
            <a:r>
              <a:rPr lang="en-US" sz="6400" dirty="0"/>
              <a:t>FAFSA Timeline</a:t>
            </a:r>
          </a:p>
        </p:txBody>
      </p:sp>
      <p:sp>
        <p:nvSpPr>
          <p:cNvPr id="4" name="Title 1">
            <a:extLst>
              <a:ext uri="{FF2B5EF4-FFF2-40B4-BE49-F238E27FC236}">
                <a16:creationId xmlns:a16="http://schemas.microsoft.com/office/drawing/2014/main" id="{B213485A-F7E9-9994-9668-66B3800CA699}"/>
              </a:ext>
            </a:extLst>
          </p:cNvPr>
          <p:cNvSpPr txBox="1">
            <a:spLocks/>
          </p:cNvSpPr>
          <p:nvPr/>
        </p:nvSpPr>
        <p:spPr>
          <a:xfrm>
            <a:off x="838201" y="1933494"/>
            <a:ext cx="5156198" cy="1847216"/>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5400" b="1" i="0" kern="1200">
                <a:solidFill>
                  <a:schemeClr val="bg1"/>
                </a:solidFill>
                <a:latin typeface="Bebas Neue Bold" panose="020B0606020202050201" pitchFamily="34" charset="77"/>
                <a:ea typeface="Noto Serif SemBd" panose="02020502060505020204" pitchFamily="18" charset="0"/>
                <a:cs typeface="Noto Serif SemBd" panose="02020502060505020204" pitchFamily="18" charset="0"/>
              </a:defRPr>
            </a:lvl1pPr>
          </a:lstStyle>
          <a:p>
            <a:pPr>
              <a:lnSpc>
                <a:spcPct val="100000"/>
              </a:lnSpc>
              <a:buSzPct val="96000"/>
            </a:pPr>
            <a:r>
              <a:rPr lang="en-US" sz="4000" dirty="0">
                <a:ea typeface="Noto Serif Medium" panose="02020502060505020204" pitchFamily="18" charset="0"/>
                <a:cs typeface="Noto Serif Medium" panose="02020502060505020204" pitchFamily="18" charset="0"/>
              </a:rPr>
              <a:t>September</a:t>
            </a:r>
          </a:p>
          <a:p>
            <a:pPr>
              <a:lnSpc>
                <a:spcPct val="100000"/>
              </a:lnSpc>
              <a:buSzPct val="96000"/>
            </a:pPr>
            <a:r>
              <a:rPr lang="en-US" sz="2500" b="0" dirty="0">
                <a:latin typeface="Noto Serif Medium" panose="02020502060505020204" pitchFamily="18" charset="0"/>
                <a:ea typeface="Noto Serif Medium" panose="02020502060505020204" pitchFamily="18" charset="0"/>
                <a:cs typeface="Noto Serif Medium" panose="02020502060505020204" pitchFamily="18" charset="0"/>
              </a:rPr>
              <a:t>Create </a:t>
            </a:r>
            <a:r>
              <a:rPr lang="en-US" sz="2500" b="0" dirty="0" err="1">
                <a:latin typeface="Noto Serif Medium" panose="02020502060505020204" pitchFamily="18" charset="0"/>
                <a:ea typeface="Noto Serif Medium" panose="02020502060505020204" pitchFamily="18" charset="0"/>
                <a:cs typeface="Noto Serif Medium" panose="02020502060505020204" pitchFamily="18" charset="0"/>
              </a:rPr>
              <a:t>StudentAid.gov</a:t>
            </a:r>
            <a:r>
              <a:rPr lang="en-US" sz="2500" b="0" dirty="0">
                <a:latin typeface="Noto Serif Medium" panose="02020502060505020204" pitchFamily="18" charset="0"/>
                <a:ea typeface="Noto Serif Medium" panose="02020502060505020204" pitchFamily="18" charset="0"/>
                <a:cs typeface="Noto Serif Medium" panose="02020502060505020204" pitchFamily="18" charset="0"/>
              </a:rPr>
              <a:t> accounts to prepare for FAFSA opening!</a:t>
            </a:r>
          </a:p>
        </p:txBody>
      </p:sp>
      <p:sp>
        <p:nvSpPr>
          <p:cNvPr id="6" name="Title 1">
            <a:extLst>
              <a:ext uri="{FF2B5EF4-FFF2-40B4-BE49-F238E27FC236}">
                <a16:creationId xmlns:a16="http://schemas.microsoft.com/office/drawing/2014/main" id="{48D5A2CE-A057-62D3-95CD-7ABA3E661A7B}"/>
              </a:ext>
            </a:extLst>
          </p:cNvPr>
          <p:cNvSpPr txBox="1">
            <a:spLocks/>
          </p:cNvSpPr>
          <p:nvPr/>
        </p:nvSpPr>
        <p:spPr>
          <a:xfrm>
            <a:off x="838200" y="3495992"/>
            <a:ext cx="5156199" cy="160366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5400" b="1" i="0" kern="1200">
                <a:solidFill>
                  <a:schemeClr val="bg1"/>
                </a:solidFill>
                <a:latin typeface="Bebas Neue Bold" panose="020B0606020202050201" pitchFamily="34" charset="77"/>
                <a:ea typeface="Noto Serif SemBd" panose="02020502060505020204" pitchFamily="18" charset="0"/>
                <a:cs typeface="Noto Serif SemBd" panose="02020502060505020204" pitchFamily="18" charset="0"/>
              </a:defRPr>
            </a:lvl1pPr>
          </a:lstStyle>
          <a:p>
            <a:pPr>
              <a:lnSpc>
                <a:spcPct val="100000"/>
              </a:lnSpc>
              <a:buSzPct val="96000"/>
            </a:pPr>
            <a:r>
              <a:rPr lang="en-US" sz="4000" dirty="0">
                <a:ea typeface="Noto Serif Medium" panose="02020502060505020204" pitchFamily="18" charset="0"/>
                <a:cs typeface="Noto Serif Medium" panose="02020502060505020204" pitchFamily="18" charset="0"/>
              </a:rPr>
              <a:t>October-December</a:t>
            </a:r>
          </a:p>
          <a:p>
            <a:pPr>
              <a:lnSpc>
                <a:spcPct val="100000"/>
              </a:lnSpc>
              <a:buSzPct val="96000"/>
            </a:pPr>
            <a:r>
              <a:rPr lang="en-US" sz="2500" b="0" dirty="0">
                <a:latin typeface="Noto Serif Medium" panose="02020502060505020204" pitchFamily="18" charset="0"/>
                <a:ea typeface="Noto Serif Medium" panose="02020502060505020204" pitchFamily="18" charset="0"/>
                <a:cs typeface="Noto Serif Medium" panose="02020502060505020204" pitchFamily="18" charset="0"/>
              </a:rPr>
              <a:t>FAFSA opens! Submit it early for the most opportunities.</a:t>
            </a:r>
          </a:p>
        </p:txBody>
      </p:sp>
      <p:sp>
        <p:nvSpPr>
          <p:cNvPr id="7" name="Title 1">
            <a:extLst>
              <a:ext uri="{FF2B5EF4-FFF2-40B4-BE49-F238E27FC236}">
                <a16:creationId xmlns:a16="http://schemas.microsoft.com/office/drawing/2014/main" id="{4BAC120D-1F02-1F3C-9A8B-ED3870003704}"/>
              </a:ext>
            </a:extLst>
          </p:cNvPr>
          <p:cNvSpPr txBox="1">
            <a:spLocks/>
          </p:cNvSpPr>
          <p:nvPr/>
        </p:nvSpPr>
        <p:spPr>
          <a:xfrm>
            <a:off x="838200" y="5038700"/>
            <a:ext cx="5156199" cy="160366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5400" b="1" i="0" kern="1200">
                <a:solidFill>
                  <a:schemeClr val="bg1"/>
                </a:solidFill>
                <a:latin typeface="Bebas Neue Bold" panose="020B0606020202050201" pitchFamily="34" charset="77"/>
                <a:ea typeface="Noto Serif SemBd" panose="02020502060505020204" pitchFamily="18" charset="0"/>
                <a:cs typeface="Noto Serif SemBd" panose="02020502060505020204" pitchFamily="18" charset="0"/>
              </a:defRPr>
            </a:lvl1pPr>
          </a:lstStyle>
          <a:p>
            <a:pPr>
              <a:lnSpc>
                <a:spcPct val="100000"/>
              </a:lnSpc>
              <a:buSzPct val="96000"/>
            </a:pPr>
            <a:r>
              <a:rPr lang="en-US" sz="4000" dirty="0">
                <a:ea typeface="Noto Serif Medium" panose="02020502060505020204" pitchFamily="18" charset="0"/>
                <a:cs typeface="Noto Serif Medium" panose="02020502060505020204" pitchFamily="18" charset="0"/>
              </a:rPr>
              <a:t>January-March</a:t>
            </a:r>
          </a:p>
          <a:p>
            <a:pPr>
              <a:lnSpc>
                <a:spcPct val="100000"/>
              </a:lnSpc>
              <a:buSzPct val="96000"/>
            </a:pPr>
            <a:r>
              <a:rPr lang="en-US" sz="2500" b="0" dirty="0">
                <a:latin typeface="Noto Serif Medium" panose="02020502060505020204" pitchFamily="18" charset="0"/>
                <a:ea typeface="Noto Serif Medium" panose="02020502060505020204" pitchFamily="18" charset="0"/>
                <a:cs typeface="Noto Serif Medium" panose="02020502060505020204" pitchFamily="18" charset="0"/>
              </a:rPr>
              <a:t>Review and compare financial aid offers.</a:t>
            </a:r>
          </a:p>
        </p:txBody>
      </p:sp>
      <p:sp>
        <p:nvSpPr>
          <p:cNvPr id="8" name="Title 1">
            <a:extLst>
              <a:ext uri="{FF2B5EF4-FFF2-40B4-BE49-F238E27FC236}">
                <a16:creationId xmlns:a16="http://schemas.microsoft.com/office/drawing/2014/main" id="{42051C6F-0A1D-E0DA-AE30-9A832F01CBFD}"/>
              </a:ext>
            </a:extLst>
          </p:cNvPr>
          <p:cNvSpPr txBox="1">
            <a:spLocks/>
          </p:cNvSpPr>
          <p:nvPr/>
        </p:nvSpPr>
        <p:spPr>
          <a:xfrm>
            <a:off x="6416040" y="1933494"/>
            <a:ext cx="5308599" cy="2223427"/>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5400" b="1" i="0" kern="1200">
                <a:solidFill>
                  <a:schemeClr val="bg1"/>
                </a:solidFill>
                <a:latin typeface="Bebas Neue Bold" panose="020B0606020202050201" pitchFamily="34" charset="77"/>
                <a:ea typeface="Noto Serif SemBd" panose="02020502060505020204" pitchFamily="18" charset="0"/>
                <a:cs typeface="Noto Serif SemBd" panose="02020502060505020204" pitchFamily="18" charset="0"/>
              </a:defRPr>
            </a:lvl1pPr>
          </a:lstStyle>
          <a:p>
            <a:pPr>
              <a:lnSpc>
                <a:spcPct val="100000"/>
              </a:lnSpc>
              <a:buSzPct val="96000"/>
            </a:pPr>
            <a:r>
              <a:rPr lang="en-US" sz="4000" dirty="0">
                <a:ea typeface="Noto Serif Medium" panose="02020502060505020204" pitchFamily="18" charset="0"/>
                <a:cs typeface="Noto Serif Medium" panose="02020502060505020204" pitchFamily="18" charset="0"/>
              </a:rPr>
              <a:t>April-May</a:t>
            </a:r>
          </a:p>
          <a:p>
            <a:pPr>
              <a:lnSpc>
                <a:spcPct val="100000"/>
              </a:lnSpc>
              <a:buSzPct val="96000"/>
            </a:pPr>
            <a:r>
              <a:rPr lang="en-US" sz="2500" b="0" dirty="0">
                <a:latin typeface="Noto Serif Medium" panose="02020502060505020204" pitchFamily="18" charset="0"/>
                <a:ea typeface="Noto Serif Medium" panose="02020502060505020204" pitchFamily="18" charset="0"/>
                <a:cs typeface="Noto Serif Medium" panose="02020502060505020204" pitchFamily="18" charset="0"/>
              </a:rPr>
              <a:t>Finalize your decision.</a:t>
            </a:r>
            <a:br>
              <a:rPr lang="en-US" sz="2500" b="0" dirty="0">
                <a:latin typeface="Noto Serif Medium" panose="02020502060505020204" pitchFamily="18" charset="0"/>
                <a:ea typeface="Noto Serif Medium" panose="02020502060505020204" pitchFamily="18" charset="0"/>
                <a:cs typeface="Noto Serif Medium" panose="02020502060505020204" pitchFamily="18" charset="0"/>
              </a:rPr>
            </a:br>
            <a:r>
              <a:rPr lang="en-US" sz="2500" b="0" i="1" dirty="0">
                <a:latin typeface="Noto Serif" panose="02020502060505020204" pitchFamily="18" charset="0"/>
                <a:ea typeface="Noto Serif" panose="02020502060505020204" pitchFamily="18" charset="0"/>
                <a:cs typeface="Noto Serif" panose="02020502060505020204" pitchFamily="18" charset="0"/>
              </a:rPr>
              <a:t>(Last chance to file your FAFSA before graduation.)</a:t>
            </a:r>
          </a:p>
        </p:txBody>
      </p:sp>
      <p:sp>
        <p:nvSpPr>
          <p:cNvPr id="9" name="Title 1">
            <a:extLst>
              <a:ext uri="{FF2B5EF4-FFF2-40B4-BE49-F238E27FC236}">
                <a16:creationId xmlns:a16="http://schemas.microsoft.com/office/drawing/2014/main" id="{90034815-F02C-5D0D-0147-B05FAA151C6B}"/>
              </a:ext>
            </a:extLst>
          </p:cNvPr>
          <p:cNvSpPr txBox="1">
            <a:spLocks/>
          </p:cNvSpPr>
          <p:nvPr/>
        </p:nvSpPr>
        <p:spPr>
          <a:xfrm>
            <a:off x="6416040" y="3861476"/>
            <a:ext cx="5156199" cy="160366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5400" b="1" i="0" kern="1200">
                <a:solidFill>
                  <a:schemeClr val="bg1"/>
                </a:solidFill>
                <a:latin typeface="Bebas Neue Bold" panose="020B0606020202050201" pitchFamily="34" charset="77"/>
                <a:ea typeface="Noto Serif SemBd" panose="02020502060505020204" pitchFamily="18" charset="0"/>
                <a:cs typeface="Noto Serif SemBd" panose="02020502060505020204" pitchFamily="18" charset="0"/>
              </a:defRPr>
            </a:lvl1pPr>
          </a:lstStyle>
          <a:p>
            <a:pPr>
              <a:lnSpc>
                <a:spcPct val="100000"/>
              </a:lnSpc>
              <a:buSzPct val="96000"/>
            </a:pPr>
            <a:r>
              <a:rPr lang="en-US" sz="4000" dirty="0">
                <a:ea typeface="Noto Serif Medium" panose="02020502060505020204" pitchFamily="18" charset="0"/>
                <a:cs typeface="Noto Serif Medium" panose="02020502060505020204" pitchFamily="18" charset="0"/>
              </a:rPr>
              <a:t>Spring</a:t>
            </a:r>
          </a:p>
          <a:p>
            <a:pPr>
              <a:lnSpc>
                <a:spcPct val="100000"/>
              </a:lnSpc>
              <a:buSzPct val="96000"/>
            </a:pPr>
            <a:r>
              <a:rPr lang="en-US" sz="2500" b="0" dirty="0">
                <a:latin typeface="Noto Serif Medium" panose="02020502060505020204" pitchFamily="18" charset="0"/>
                <a:ea typeface="Noto Serif Medium" panose="02020502060505020204" pitchFamily="18" charset="0"/>
                <a:cs typeface="Noto Serif Medium" panose="02020502060505020204" pitchFamily="18" charset="0"/>
              </a:rPr>
              <a:t>Graduate and celebrate </a:t>
            </a:r>
            <a:br>
              <a:rPr lang="en-US" sz="2500" b="0" dirty="0">
                <a:latin typeface="Noto Serif Medium" panose="02020502060505020204" pitchFamily="18" charset="0"/>
                <a:ea typeface="Noto Serif Medium" panose="02020502060505020204" pitchFamily="18" charset="0"/>
                <a:cs typeface="Noto Serif Medium" panose="02020502060505020204" pitchFamily="18" charset="0"/>
              </a:rPr>
            </a:br>
            <a:r>
              <a:rPr lang="en-US" sz="2500" b="0" dirty="0">
                <a:latin typeface="Noto Serif Medium" panose="02020502060505020204" pitchFamily="18" charset="0"/>
                <a:ea typeface="Noto Serif Medium" panose="02020502060505020204" pitchFamily="18" charset="0"/>
                <a:cs typeface="Noto Serif Medium" panose="02020502060505020204" pitchFamily="18" charset="0"/>
              </a:rPr>
              <a:t>your future!</a:t>
            </a:r>
          </a:p>
        </p:txBody>
      </p:sp>
      <p:pic>
        <p:nvPicPr>
          <p:cNvPr id="13" name="Picture 12" descr="A green square with black background&#10;&#10;AI-generated content may be incorrect.">
            <a:extLst>
              <a:ext uri="{FF2B5EF4-FFF2-40B4-BE49-F238E27FC236}">
                <a16:creationId xmlns:a16="http://schemas.microsoft.com/office/drawing/2014/main" id="{916CE0F4-EF5C-76D4-EAFE-7F7BCC2A087D}"/>
              </a:ext>
            </a:extLst>
          </p:cNvPr>
          <p:cNvPicPr>
            <a:picLocks noChangeAspect="1"/>
          </p:cNvPicPr>
          <p:nvPr/>
        </p:nvPicPr>
        <p:blipFill>
          <a:blip r:embed="rId4"/>
          <a:stretch>
            <a:fillRect/>
          </a:stretch>
        </p:blipFill>
        <p:spPr>
          <a:xfrm>
            <a:off x="2157283" y="5777816"/>
            <a:ext cx="11067676" cy="4549975"/>
          </a:xfrm>
          <a:prstGeom prst="rect">
            <a:avLst/>
          </a:prstGeom>
          <a:effectLst/>
        </p:spPr>
      </p:pic>
    </p:spTree>
    <p:extLst>
      <p:ext uri="{BB962C8B-B14F-4D97-AF65-F5344CB8AC3E}">
        <p14:creationId xmlns:p14="http://schemas.microsoft.com/office/powerpoint/2010/main" val="15431248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blue line with black background&#10;&#10;AI-generated content may be incorrect.">
            <a:extLst>
              <a:ext uri="{FF2B5EF4-FFF2-40B4-BE49-F238E27FC236}">
                <a16:creationId xmlns:a16="http://schemas.microsoft.com/office/drawing/2014/main" id="{A1190210-3773-16B4-889E-5077BA740EA4}"/>
              </a:ext>
            </a:extLst>
          </p:cNvPr>
          <p:cNvPicPr>
            <a:picLocks noChangeAspect="1"/>
          </p:cNvPicPr>
          <p:nvPr/>
        </p:nvPicPr>
        <p:blipFill>
          <a:blip r:embed="rId3"/>
          <a:stretch>
            <a:fillRect/>
          </a:stretch>
        </p:blipFill>
        <p:spPr>
          <a:xfrm>
            <a:off x="9542320" y="-2101788"/>
            <a:ext cx="5409410" cy="5119010"/>
          </a:xfrm>
          <a:prstGeom prst="rect">
            <a:avLst/>
          </a:prstGeom>
        </p:spPr>
      </p:pic>
      <p:sp>
        <p:nvSpPr>
          <p:cNvPr id="6" name="Title 3">
            <a:extLst>
              <a:ext uri="{FF2B5EF4-FFF2-40B4-BE49-F238E27FC236}">
                <a16:creationId xmlns:a16="http://schemas.microsoft.com/office/drawing/2014/main" id="{90592255-A0D1-8B6B-124A-867D8291F47A}"/>
              </a:ext>
            </a:extLst>
          </p:cNvPr>
          <p:cNvSpPr txBox="1">
            <a:spLocks/>
          </p:cNvSpPr>
          <p:nvPr/>
        </p:nvSpPr>
        <p:spPr>
          <a:xfrm>
            <a:off x="0" y="3091890"/>
            <a:ext cx="12192000" cy="69815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5400" b="1" i="0" kern="1200">
                <a:solidFill>
                  <a:schemeClr val="bg1"/>
                </a:solidFill>
                <a:latin typeface="Bebas Neue Bold" panose="020B0606020202050201" pitchFamily="34" charset="77"/>
                <a:ea typeface="Noto Serif SemBd" panose="02020502060505020204" pitchFamily="18" charset="0"/>
                <a:cs typeface="Noto Serif SemBd" panose="02020502060505020204" pitchFamily="18" charset="0"/>
              </a:defRPr>
            </a:lvl1pPr>
          </a:lstStyle>
          <a:p>
            <a:pPr algn="ctr">
              <a:lnSpc>
                <a:spcPct val="80000"/>
              </a:lnSpc>
            </a:pPr>
            <a:r>
              <a:rPr lang="en-US" sz="4200" b="0" dirty="0">
                <a:latin typeface="Noto Serif Medium" panose="02020502060505020204" pitchFamily="18" charset="0"/>
                <a:ea typeface="Noto Serif Medium" panose="02020502060505020204" pitchFamily="18" charset="0"/>
                <a:cs typeface="Noto Serif Medium" panose="02020502060505020204" pitchFamily="18" charset="0"/>
              </a:rPr>
              <a:t>Fill out the FAFSA today!</a:t>
            </a:r>
          </a:p>
        </p:txBody>
      </p:sp>
      <p:pic>
        <p:nvPicPr>
          <p:cNvPr id="8" name="Picture 7" descr="A green square with black background&#10;&#10;AI-generated content may be incorrect.">
            <a:extLst>
              <a:ext uri="{FF2B5EF4-FFF2-40B4-BE49-F238E27FC236}">
                <a16:creationId xmlns:a16="http://schemas.microsoft.com/office/drawing/2014/main" id="{D8D31767-2485-35CA-5E88-8E0FC316E9A3}"/>
              </a:ext>
            </a:extLst>
          </p:cNvPr>
          <p:cNvPicPr>
            <a:picLocks noChangeAspect="1"/>
          </p:cNvPicPr>
          <p:nvPr/>
        </p:nvPicPr>
        <p:blipFill>
          <a:blip r:embed="rId4"/>
          <a:stretch>
            <a:fillRect/>
          </a:stretch>
        </p:blipFill>
        <p:spPr>
          <a:xfrm>
            <a:off x="-9325997" y="5332978"/>
            <a:ext cx="11067676" cy="4549975"/>
          </a:xfrm>
          <a:prstGeom prst="rect">
            <a:avLst/>
          </a:prstGeom>
        </p:spPr>
      </p:pic>
      <p:sp>
        <p:nvSpPr>
          <p:cNvPr id="11" name="Title 10">
            <a:extLst>
              <a:ext uri="{FF2B5EF4-FFF2-40B4-BE49-F238E27FC236}">
                <a16:creationId xmlns:a16="http://schemas.microsoft.com/office/drawing/2014/main" id="{F3F7AAF7-BCC4-2683-9046-C2203956EC42}"/>
              </a:ext>
            </a:extLst>
          </p:cNvPr>
          <p:cNvSpPr>
            <a:spLocks noGrp="1"/>
          </p:cNvSpPr>
          <p:nvPr>
            <p:ph type="title"/>
          </p:nvPr>
        </p:nvSpPr>
        <p:spPr>
          <a:xfrm>
            <a:off x="0" y="1404136"/>
            <a:ext cx="12192000" cy="2099237"/>
          </a:xfrm>
        </p:spPr>
        <p:txBody>
          <a:bodyPr>
            <a:normAutofit/>
          </a:bodyPr>
          <a:lstStyle/>
          <a:p>
            <a:pPr algn="ctr">
              <a:lnSpc>
                <a:spcPct val="100000"/>
              </a:lnSpc>
            </a:pPr>
            <a:r>
              <a:rPr lang="en-US" sz="12000" dirty="0"/>
              <a:t>You’ve got this!</a:t>
            </a:r>
          </a:p>
        </p:txBody>
      </p:sp>
      <p:sp>
        <p:nvSpPr>
          <p:cNvPr id="12" name="Title 3">
            <a:extLst>
              <a:ext uri="{FF2B5EF4-FFF2-40B4-BE49-F238E27FC236}">
                <a16:creationId xmlns:a16="http://schemas.microsoft.com/office/drawing/2014/main" id="{6C4171E9-64CC-9B2F-6174-221191EA1ACC}"/>
              </a:ext>
            </a:extLst>
          </p:cNvPr>
          <p:cNvSpPr txBox="1">
            <a:spLocks/>
          </p:cNvSpPr>
          <p:nvPr/>
        </p:nvSpPr>
        <p:spPr>
          <a:xfrm>
            <a:off x="0" y="4134448"/>
            <a:ext cx="12192000" cy="69815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5400" b="1" i="0" kern="1200">
                <a:solidFill>
                  <a:schemeClr val="bg1"/>
                </a:solidFill>
                <a:latin typeface="Bebas Neue Bold" panose="020B0606020202050201" pitchFamily="34" charset="77"/>
                <a:ea typeface="Noto Serif SemBd" panose="02020502060505020204" pitchFamily="18" charset="0"/>
                <a:cs typeface="Noto Serif SemBd" panose="02020502060505020204" pitchFamily="18" charset="0"/>
              </a:defRPr>
            </a:lvl1pPr>
          </a:lstStyle>
          <a:p>
            <a:pPr algn="ctr">
              <a:lnSpc>
                <a:spcPct val="80000"/>
              </a:lnSpc>
            </a:pPr>
            <a:r>
              <a:rPr lang="en-US" sz="3600" b="0" dirty="0" err="1">
                <a:latin typeface="Noto Serif Medium" panose="02020502060505020204" pitchFamily="18" charset="0"/>
                <a:ea typeface="Noto Serif Medium" panose="02020502060505020204" pitchFamily="18" charset="0"/>
                <a:cs typeface="Noto Serif Medium" panose="02020502060505020204" pitchFamily="18" charset="0"/>
              </a:rPr>
              <a:t>mi.gov</a:t>
            </a:r>
            <a:r>
              <a:rPr lang="en-US" sz="3600" b="0" dirty="0">
                <a:latin typeface="Noto Serif Medium" panose="02020502060505020204" pitchFamily="18" charset="0"/>
                <a:ea typeface="Noto Serif Medium" panose="02020502060505020204" pitchFamily="18" charset="0"/>
                <a:cs typeface="Noto Serif Medium" panose="02020502060505020204" pitchFamily="18" charset="0"/>
              </a:rPr>
              <a:t>/</a:t>
            </a:r>
            <a:r>
              <a:rPr lang="en-US" sz="3600" dirty="0">
                <a:ea typeface="Noto Serif Med" panose="02020502060505020204" pitchFamily="18" charset="0"/>
                <a:cs typeface="Noto Serif Med" panose="02020502060505020204" pitchFamily="18" charset="0"/>
              </a:rPr>
              <a:t>ACHIEVEMENT</a:t>
            </a:r>
          </a:p>
        </p:txBody>
      </p:sp>
      <p:cxnSp>
        <p:nvCxnSpPr>
          <p:cNvPr id="14" name="Straight Connector 13">
            <a:extLst>
              <a:ext uri="{FF2B5EF4-FFF2-40B4-BE49-F238E27FC236}">
                <a16:creationId xmlns:a16="http://schemas.microsoft.com/office/drawing/2014/main" id="{85EB6D57-7FE3-370A-D6AB-8E9F455E2473}"/>
              </a:ext>
            </a:extLst>
          </p:cNvPr>
          <p:cNvCxnSpPr/>
          <p:nvPr/>
        </p:nvCxnSpPr>
        <p:spPr>
          <a:xfrm>
            <a:off x="2236763" y="3985111"/>
            <a:ext cx="7723163"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pic>
        <p:nvPicPr>
          <p:cNvPr id="4" name="Picture 3">
            <a:extLst>
              <a:ext uri="{FF2B5EF4-FFF2-40B4-BE49-F238E27FC236}">
                <a16:creationId xmlns:a16="http://schemas.microsoft.com/office/drawing/2014/main" id="{B74F57EC-0D01-AFA5-4A6C-E5A856BEA0E1}"/>
              </a:ext>
            </a:extLst>
          </p:cNvPr>
          <p:cNvPicPr>
            <a:picLocks noChangeAspect="1"/>
          </p:cNvPicPr>
          <p:nvPr/>
        </p:nvPicPr>
        <p:blipFill>
          <a:blip r:embed="rId5"/>
          <a:srcRect/>
          <a:stretch/>
        </p:blipFill>
        <p:spPr>
          <a:xfrm>
            <a:off x="4719484" y="5246282"/>
            <a:ext cx="2765322" cy="765132"/>
          </a:xfrm>
          <a:prstGeom prst="rect">
            <a:avLst/>
          </a:prstGeom>
        </p:spPr>
      </p:pic>
    </p:spTree>
    <p:extLst>
      <p:ext uri="{BB962C8B-B14F-4D97-AF65-F5344CB8AC3E}">
        <p14:creationId xmlns:p14="http://schemas.microsoft.com/office/powerpoint/2010/main" val="420061774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664</TotalTime>
  <Words>1267</Words>
  <Application>Microsoft Macintosh PowerPoint</Application>
  <PresentationFormat>Widescreen</PresentationFormat>
  <Paragraphs>111</Paragraphs>
  <Slides>13</Slides>
  <Notes>13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Aptos</vt:lpstr>
      <vt:lpstr>Arial</vt:lpstr>
      <vt:lpstr>Bebas Neue Bold</vt:lpstr>
      <vt:lpstr>Noto Serif</vt:lpstr>
      <vt:lpstr>Noto Serif Med</vt:lpstr>
      <vt:lpstr>Noto Serif Medium</vt:lpstr>
      <vt:lpstr>Office Theme</vt:lpstr>
      <vt:lpstr>Seniors, unlock</vt:lpstr>
      <vt:lpstr>Qualifying grads could get:</vt:lpstr>
      <vt:lpstr>Community College Guarantee*</vt:lpstr>
      <vt:lpstr>Community College Guarantee</vt:lpstr>
      <vt:lpstr>Michigan Achievement Scholarship</vt:lpstr>
      <vt:lpstr>Michigan Achievement Scholarship</vt:lpstr>
      <vt:lpstr>Michigan Achievement Skills Scholarship</vt:lpstr>
      <vt:lpstr>Michigan Achievement Skills Scholarship</vt:lpstr>
      <vt:lpstr>PowerPoint Presentation</vt:lpstr>
      <vt:lpstr>What is the FAFSA?</vt:lpstr>
      <vt:lpstr>3 Steps to filling out the FAFSA</vt:lpstr>
      <vt:lpstr>FAFSA Timeline</vt:lpstr>
      <vt:lpstr>You’ve got this!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Nathan Houghton</dc:creator>
  <cp:lastModifiedBy>Dana Holt</cp:lastModifiedBy>
  <cp:revision>63</cp:revision>
  <dcterms:created xsi:type="dcterms:W3CDTF">2025-09-24T20:07:07Z</dcterms:created>
  <dcterms:modified xsi:type="dcterms:W3CDTF">2026-08-25T14:47:57Z</dcterms:modified>
</cp:coreProperties>
</file>